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55317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33647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21171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497154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53297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2877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89859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68398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7101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77005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10302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30F22-BE9F-4680-8439-6D16F4F19470}" type="datetimeFigureOut">
              <a:rPr lang="pt-BR" smtClean="0"/>
              <a:pPr/>
              <a:t>28/11/2012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ED270-3286-43A3-B204-94C6CA33489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23534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iops-homologa2.datasus.gov.br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iops.datasus.gov.br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iops-homologa2.datasus.gov.br/login3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857364"/>
            <a:ext cx="8229600" cy="3714776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/>
            </a:r>
            <a:br>
              <a:rPr lang="pt-BR" dirty="0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mtClean="0"/>
              <a:t/>
            </a:r>
            <a:br>
              <a:rPr lang="pt-BR" smtClean="0"/>
            </a:br>
            <a:r>
              <a:rPr lang="pt-BR" sz="1800" b="1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XXIII Seminário Nacional dos Núcleos Estaduais de Apoio ao SIOPS</a:t>
            </a:r>
            <a:br>
              <a:rPr lang="pt-BR" sz="20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Brasília (DF), 03 a 07/12/2012</a:t>
            </a:r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pt-BR" sz="1800" b="1" dirty="0" smtClean="0">
                <a:solidFill>
                  <a:srgbClr val="CC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pt-BR" sz="1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428625"/>
            <a:ext cx="3357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C:\Users\luciene.lira\Pictures\dil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5643563"/>
            <a:ext cx="34004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714488"/>
            <a:ext cx="5786478" cy="185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23528" y="161638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Cadastro do Substituto </a:t>
            </a:r>
            <a:endParaRPr lang="pt-B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504" y="2296180"/>
            <a:ext cx="6381750" cy="416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623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882" y="2262711"/>
            <a:ext cx="6381750" cy="430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23528" y="161638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Cadastro do Técnico/Auditor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37301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6410325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696658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39996"/>
            <a:ext cx="6334125" cy="4368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484784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229850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6115050" cy="4578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86070" y="1353512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029153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60388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029153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Registro de Deliberações por Bloco</a:t>
            </a:r>
            <a:endParaRPr lang="pt-B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0" y="2430841"/>
            <a:ext cx="6315075" cy="4230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4145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de Layouts para a Importação de Dados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0888"/>
            <a:ext cx="56007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47266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</p:pic>
      <p:sp>
        <p:nvSpPr>
          <p:cNvPr id="5" name="CaixaDeTexto 4"/>
          <p:cNvSpPr txBox="1"/>
          <p:nvPr/>
        </p:nvSpPr>
        <p:spPr>
          <a:xfrm>
            <a:off x="359532" y="1124744"/>
            <a:ext cx="8496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Exemplo - Layout para importação de 2012</a:t>
            </a:r>
          </a:p>
          <a:p>
            <a:pPr marL="285750" indent="-285750">
              <a:buFont typeface="Arial" charset="0"/>
              <a:buChar char="•"/>
            </a:pPr>
            <a:endParaRPr lang="pt-BR" dirty="0" smtClean="0"/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O formato do arquivo é em XML.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O arquivo contem todos os quadros, linhas e colunas do RREO.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No exemplo abaixo, apresentamos a linha de Receita de Impostos Líquida e Transferências Constitucionais e Legais.</a:t>
            </a:r>
          </a:p>
          <a:p>
            <a:pPr marL="742950" lvl="1" indent="-285750">
              <a:buFont typeface="Arial" charset="0"/>
              <a:buChar char="•"/>
            </a:pP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081" y="2864392"/>
            <a:ext cx="4456923" cy="396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9396" y="2853506"/>
            <a:ext cx="4257675" cy="396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ector de seta reta 5"/>
          <p:cNvCxnSpPr/>
          <p:nvPr/>
        </p:nvCxnSpPr>
        <p:spPr>
          <a:xfrm flipH="1">
            <a:off x="3419872" y="3356992"/>
            <a:ext cx="12995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97574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59532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Acesso ao link do MCE no Site do SIOPS (Testes):</a:t>
            </a:r>
          </a:p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Site de homologação - Realização de testes e apresentações.</a:t>
            </a:r>
          </a:p>
          <a:p>
            <a:pPr marL="285750" indent="-285750">
              <a:buFont typeface="Arial" pitchFamily="34" charset="0"/>
              <a:buChar char="•"/>
            </a:pPr>
            <a:endParaRPr lang="pt-BR" dirty="0"/>
          </a:p>
          <a:p>
            <a:r>
              <a:rPr lang="pt-BR" dirty="0" smtClean="0">
                <a:hlinkClick r:id="rId3"/>
              </a:rPr>
              <a:t>http://siops-homologa2.datasus.gov.br</a:t>
            </a:r>
            <a:endParaRPr lang="pt-B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6444207" cy="3152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40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95536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Acesso ao link do MCE no Site do SIOPS (Produção):</a:t>
            </a:r>
          </a:p>
          <a:p>
            <a:endParaRPr lang="pt-BR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Site de produção - Local definitivo para disponibilizar o link.</a:t>
            </a:r>
          </a:p>
          <a:p>
            <a:endParaRPr lang="pt-BR" dirty="0" smtClean="0"/>
          </a:p>
          <a:p>
            <a:r>
              <a:rPr lang="pt-BR" dirty="0" smtClean="0">
                <a:hlinkClick r:id="rId3"/>
              </a:rPr>
              <a:t>http://siops.datasus.gov.br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877" y="3501008"/>
            <a:ext cx="85725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032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9532" y="2285992"/>
            <a:ext cx="84969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dirty="0" smtClean="0"/>
              <a:t>O usuário terá acesso ao MCE somente com o uso de um certificado digital.</a:t>
            </a:r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O usuário deverá digitar o PIN do certificado digital para se identificar.</a:t>
            </a:r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Após a identificação, o sistema localizará o CPF contido no Certificado Digital e irá comparar com o CPF previamente </a:t>
            </a:r>
            <a:r>
              <a:rPr lang="pt-BR" u="sng" dirty="0" smtClean="0"/>
              <a:t>cadastrado</a:t>
            </a:r>
            <a:r>
              <a:rPr lang="pt-BR" dirty="0" smtClean="0"/>
              <a:t> na base de dados do SIOPS.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 Ao encontrá-lo, o acesso ao MCE será permitido.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5855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95536" y="1916832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Para a apresentação, não será possível fazer uso da Certificação Digital, pois o processo ainda está em fase de desenvolvimento.</a:t>
            </a:r>
          </a:p>
          <a:p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Conforme mencionamos no slide 1, a apresentação será feita no site de homologação do SIOPS.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b="1" dirty="0" smtClean="0">
                <a:solidFill>
                  <a:srgbClr val="FF0000"/>
                </a:solidFill>
              </a:rPr>
              <a:t>Os testes serão realizados com o TCE-MG do Município de Belo Horizonte para o exercício de 2011.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>
                <a:hlinkClick r:id="rId3"/>
              </a:rPr>
              <a:t>http://siops-homologa2.datasus.gov.br/login3.html</a:t>
            </a:r>
            <a:endParaRPr lang="pt-BR" dirty="0" smtClean="0"/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endParaRPr lang="pt-BR" dirty="0" smtClean="0"/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6105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59532" y="1378924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Perfis de acesso ao MCE:</a:t>
            </a:r>
          </a:p>
          <a:p>
            <a:pPr marL="285750" indent="-285750">
              <a:buFont typeface="Arial" charset="0"/>
              <a:buChar char="•"/>
            </a:pPr>
            <a:endParaRPr lang="pt-BR" dirty="0" smtClean="0"/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Presidente do tribunal de contas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Substituto do Presidente </a:t>
            </a:r>
            <a:r>
              <a:rPr lang="pt-BR" dirty="0"/>
              <a:t>do </a:t>
            </a:r>
            <a:r>
              <a:rPr lang="pt-BR" dirty="0" smtClean="0"/>
              <a:t>tribunal </a:t>
            </a:r>
            <a:r>
              <a:rPr lang="pt-BR" dirty="0"/>
              <a:t>de </a:t>
            </a:r>
            <a:r>
              <a:rPr lang="pt-BR" dirty="0" smtClean="0"/>
              <a:t>contas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Técnico/Auditor do tribunal </a:t>
            </a:r>
            <a:r>
              <a:rPr lang="pt-BR" dirty="0"/>
              <a:t>de </a:t>
            </a:r>
            <a:r>
              <a:rPr lang="pt-BR" dirty="0" smtClean="0"/>
              <a:t>contas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</a:t>
            </a:r>
          </a:p>
          <a:p>
            <a:endParaRPr lang="pt-BR" dirty="0"/>
          </a:p>
          <a:p>
            <a:pPr marL="742950" lvl="1" indent="-285750">
              <a:buFont typeface="Arial" charset="0"/>
              <a:buChar char="•"/>
            </a:pPr>
            <a:r>
              <a:rPr lang="pt-BR" b="1" dirty="0" smtClean="0"/>
              <a:t>Presidente do tribunal de contas: </a:t>
            </a:r>
            <a:r>
              <a:rPr lang="pt-BR" dirty="0" smtClean="0"/>
              <a:t>neste perfil o acesso é liberado para as telas de </a:t>
            </a:r>
            <a:r>
              <a:rPr lang="pt-BR" dirty="0" smtClean="0">
                <a:solidFill>
                  <a:srgbClr val="FF0000"/>
                </a:solidFill>
              </a:rPr>
              <a:t>Cadastro </a:t>
            </a:r>
            <a:r>
              <a:rPr lang="pt-BR" dirty="0" smtClean="0"/>
              <a:t> (Presidente, Substitutos, Técnico/Auditor)  e  </a:t>
            </a:r>
            <a:r>
              <a:rPr lang="pt-BR" dirty="0" smtClean="0">
                <a:solidFill>
                  <a:srgbClr val="FF0000"/>
                </a:solidFill>
              </a:rPr>
              <a:t>Relatório </a:t>
            </a:r>
            <a:r>
              <a:rPr lang="pt-BR" dirty="0" smtClean="0"/>
              <a:t>(</a:t>
            </a:r>
            <a:r>
              <a:rPr lang="pt-BR" dirty="0"/>
              <a:t>Deliberações).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139" y="4653136"/>
            <a:ext cx="223224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433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59532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 </a:t>
            </a:r>
          </a:p>
          <a:p>
            <a:pPr marL="285750" indent="-285750">
              <a:buFont typeface="Arial" charset="0"/>
              <a:buChar char="•"/>
            </a:pPr>
            <a:endParaRPr lang="pt-BR" b="1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pt-BR" b="1" dirty="0" smtClean="0"/>
              <a:t>Substituto do Presidente do tribunal de contas: </a:t>
            </a:r>
            <a:r>
              <a:rPr lang="pt-BR" dirty="0" smtClean="0"/>
              <a:t>neste perfil o acesso é liberado para as telas de </a:t>
            </a:r>
            <a:r>
              <a:rPr lang="pt-BR" dirty="0" smtClean="0">
                <a:solidFill>
                  <a:srgbClr val="FF0000"/>
                </a:solidFill>
              </a:rPr>
              <a:t>Cadastro</a:t>
            </a:r>
            <a:r>
              <a:rPr lang="pt-BR" dirty="0" smtClean="0"/>
              <a:t> ( Substitutos, Técnico/Auditor)  e  </a:t>
            </a:r>
            <a:r>
              <a:rPr lang="pt-BR" dirty="0" smtClean="0">
                <a:solidFill>
                  <a:srgbClr val="FF0000"/>
                </a:solidFill>
              </a:rPr>
              <a:t>Relatório</a:t>
            </a:r>
            <a:r>
              <a:rPr lang="pt-BR" dirty="0" smtClean="0"/>
              <a:t>(Deliberações).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2428875" cy="314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367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9532" y="1556792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Escopo do menu por perfil:</a:t>
            </a:r>
          </a:p>
          <a:p>
            <a:pPr marL="285750" indent="-285750">
              <a:buFont typeface="Arial" charset="0"/>
              <a:buChar char="•"/>
            </a:pPr>
            <a:endParaRPr lang="pt-BR" dirty="0"/>
          </a:p>
          <a:p>
            <a:pPr marL="742950" lvl="1" indent="-285750">
              <a:buFont typeface="Arial" charset="0"/>
              <a:buChar char="•"/>
            </a:pPr>
            <a:r>
              <a:rPr lang="pt-BR" b="1" dirty="0"/>
              <a:t>Técnico/Auditor do </a:t>
            </a:r>
            <a:r>
              <a:rPr lang="pt-BR" b="1" dirty="0" smtClean="0"/>
              <a:t>tribunal de contas: </a:t>
            </a:r>
            <a:r>
              <a:rPr lang="pt-BR" dirty="0" smtClean="0"/>
              <a:t>Neste perfil o acesso é liberado para a tela de </a:t>
            </a:r>
            <a:r>
              <a:rPr lang="pt-BR" dirty="0" smtClean="0">
                <a:solidFill>
                  <a:srgbClr val="FF0000"/>
                </a:solidFill>
              </a:rPr>
              <a:t>Cadastro</a:t>
            </a:r>
            <a:r>
              <a:rPr lang="pt-BR" dirty="0" smtClean="0"/>
              <a:t> (  Técnico/Auditor) , </a:t>
            </a:r>
            <a:r>
              <a:rPr lang="pt-BR" dirty="0" smtClean="0">
                <a:solidFill>
                  <a:srgbClr val="FF0000"/>
                </a:solidFill>
              </a:rPr>
              <a:t>Deliberação do Tribunal </a:t>
            </a:r>
            <a:r>
              <a:rPr lang="pt-BR" dirty="0" smtClean="0"/>
              <a:t>(Registro de Deliberações, Registro de Deliberação por Bloco) e  </a:t>
            </a:r>
            <a:r>
              <a:rPr lang="pt-BR" dirty="0" smtClean="0">
                <a:solidFill>
                  <a:srgbClr val="FF0000"/>
                </a:solidFill>
              </a:rPr>
              <a:t>Relatório </a:t>
            </a:r>
            <a:r>
              <a:rPr lang="pt-BR" dirty="0" smtClean="0"/>
              <a:t>(Deliberações).</a:t>
            </a: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2286000" cy="3361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13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003"/>
            <a:ext cx="8712968" cy="112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9532" y="15936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pt-BR" dirty="0" smtClean="0"/>
              <a:t>Telas do MCE</a:t>
            </a:r>
          </a:p>
          <a:p>
            <a:pPr marL="742950" lvl="1" indent="-285750">
              <a:buFont typeface="Arial" charset="0"/>
              <a:buChar char="•"/>
            </a:pPr>
            <a:r>
              <a:rPr lang="pt-BR" dirty="0" smtClean="0"/>
              <a:t>Tela do Cadastro do Presidente </a:t>
            </a:r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1" y="2226474"/>
            <a:ext cx="6715125" cy="428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251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439</Words>
  <Application>Microsoft Office PowerPoint</Application>
  <PresentationFormat>Apresentação na tela (4:3)</PresentationFormat>
  <Paragraphs>65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19" baseType="lpstr">
      <vt:lpstr>Tema do Office</vt:lpstr>
      <vt:lpstr>    XXIII Seminário Nacional dos Núcleos Estaduais de Apoio ao SIOPS  Brasília (DF), 03 a 07/12/2012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ines guimaraes vaz</dc:creator>
  <cp:lastModifiedBy>luciene.lira</cp:lastModifiedBy>
  <cp:revision>102</cp:revision>
  <dcterms:created xsi:type="dcterms:W3CDTF">2012-10-17T13:46:03Z</dcterms:created>
  <dcterms:modified xsi:type="dcterms:W3CDTF">2012-11-28T19:34:25Z</dcterms:modified>
</cp:coreProperties>
</file>