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74" r:id="rId4"/>
    <p:sldId id="257" r:id="rId5"/>
    <p:sldId id="275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8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55317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33647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21171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497154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5329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1287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89859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768398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87101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877005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0302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30F22-BE9F-4680-8439-6D16F4F19470}" type="datetimeFigureOut">
              <a:rPr lang="pt-BR" smtClean="0"/>
              <a:pPr/>
              <a:t>11/12/2012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23534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leis/LCP/Lcp101.ht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iops-homologa2.datasus.gov.b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iops.datasus.gov.b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1428760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428625"/>
            <a:ext cx="3357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500034" y="385762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XXIII Seminário Nacional dos Núcleos Estaduais de Apoio ao SIOPS</a:t>
            </a:r>
            <a:br>
              <a:rPr lang="pt-BR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Brasília (DF), 03 a 07/12/2012</a:t>
            </a:r>
            <a:endParaRPr lang="pt-B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32" y="1928802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Cadastro do Presidente </a:t>
            </a:r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226474"/>
            <a:ext cx="6715125" cy="428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251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23528" y="161638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Cadastro do Substituto </a:t>
            </a:r>
            <a:endParaRPr lang="pt-B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04" y="2296180"/>
            <a:ext cx="6381750" cy="416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962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82" y="2262711"/>
            <a:ext cx="6381750" cy="430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23528" y="161638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Cadastro do Técnico/Auditor 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337301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641032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696658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39996"/>
            <a:ext cx="6334125" cy="436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48478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229850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6115050" cy="457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86070" y="1353512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4029153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60388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4029153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 por Bloco</a:t>
            </a:r>
            <a:endParaRPr lang="pt-B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0" y="2430841"/>
            <a:ext cx="6315075" cy="423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4145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de Layouts para a Importação de Dados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56007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7266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</p:pic>
      <p:sp>
        <p:nvSpPr>
          <p:cNvPr id="5" name="CaixaDeTexto 4"/>
          <p:cNvSpPr txBox="1"/>
          <p:nvPr/>
        </p:nvSpPr>
        <p:spPr>
          <a:xfrm>
            <a:off x="359532" y="1124744"/>
            <a:ext cx="8496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Exemplo - Layout para importação de 2012</a:t>
            </a:r>
          </a:p>
          <a:p>
            <a:pPr marL="285750" indent="-285750">
              <a:buFont typeface="Arial" charset="0"/>
              <a:buChar char="•"/>
            </a:pPr>
            <a:endParaRPr lang="pt-BR" dirty="0" smtClean="0"/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O formato do arquivo é em XML.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O arquivo contem todos os quadros, linhas e colunas do RREO.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No exemplo abaixo, apresentamos a linha de Receita de Impostos Líquida e Transferências Constitucionais e Legais.</a:t>
            </a:r>
          </a:p>
          <a:p>
            <a:pPr marL="742950" lvl="1" indent="-285750">
              <a:buFont typeface="Arial" charset="0"/>
              <a:buChar char="•"/>
            </a:pP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81" y="2864392"/>
            <a:ext cx="4456923" cy="396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96" y="2853506"/>
            <a:ext cx="4257675" cy="396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ector de seta reta 5"/>
          <p:cNvCxnSpPr/>
          <p:nvPr/>
        </p:nvCxnSpPr>
        <p:spPr>
          <a:xfrm flipH="1">
            <a:off x="3419872" y="3356992"/>
            <a:ext cx="12995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97574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56792"/>
            <a:ext cx="849694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Art. 39.  Sem prejuízo das atribuições próprias do Poder Legislativo e do Tribunal de Contas de cada ente da Federação, o Ministério da Saúde manterá sistema de registro eletrônico centralizado das informações de saúde referentes aos orçamentos públicos da União, dos Estados, do Distrito Federal e dos Municípios, incluída sua execução, garantido o acesso público às informações. </a:t>
            </a:r>
          </a:p>
          <a:p>
            <a:endParaRPr lang="pt-PT" dirty="0" smtClean="0"/>
          </a:p>
          <a:p>
            <a:r>
              <a:rPr lang="pt-PT" dirty="0" smtClean="0"/>
              <a:t>§ 1</a:t>
            </a:r>
            <a:r>
              <a:rPr lang="pt-PT" u="sng" baseline="30000" dirty="0" smtClean="0"/>
              <a:t>o</a:t>
            </a:r>
            <a:r>
              <a:rPr lang="pt-PT" dirty="0" smtClean="0"/>
              <a:t>  O Sistema de Informação sobre Orçamento Público em Saúde (Siops), ou outro sistema que venha a substituí-lo, será desenvolvido com observância dos seguintes requisitos mínimos, além de outros estabelecidos pelo Ministério da Saúde mediante regulamento: </a:t>
            </a:r>
          </a:p>
          <a:p>
            <a:r>
              <a:rPr lang="pt-PT" dirty="0" smtClean="0"/>
              <a:t> </a:t>
            </a:r>
          </a:p>
          <a:p>
            <a:r>
              <a:rPr lang="pt-PT" dirty="0" smtClean="0"/>
              <a:t>V - previsão de módulo específico de controle externo, para registro, por parte do Tribunal de Contas com jurisdição no território de cada ente da Federação, das informações sobre a aplicação dos recursos em ações e serviços públicos de saúde consideradas para fins de emissão do parecer prévio divulgado nos termos dos </a:t>
            </a:r>
            <a:r>
              <a:rPr lang="pt-PT" dirty="0" smtClean="0">
                <a:hlinkClick r:id="rId3"/>
              </a:rPr>
              <a:t>arts. 48</a:t>
            </a:r>
            <a:r>
              <a:rPr lang="pt-PT" dirty="0" smtClean="0"/>
              <a:t> e</a:t>
            </a:r>
            <a:r>
              <a:rPr lang="pt-PT" dirty="0" smtClean="0">
                <a:hlinkClick r:id="rId3"/>
              </a:rPr>
              <a:t> 56 da Lei Complementar n</a:t>
            </a:r>
            <a:r>
              <a:rPr lang="pt-PT" u="sng" baseline="30000" dirty="0" smtClean="0">
                <a:hlinkClick r:id="rId3"/>
              </a:rPr>
              <a:t>o</a:t>
            </a:r>
            <a:r>
              <a:rPr lang="pt-PT" dirty="0" smtClean="0">
                <a:hlinkClick r:id="rId3"/>
              </a:rPr>
              <a:t> 101, de 4 de maio de 2000</a:t>
            </a:r>
            <a:r>
              <a:rPr lang="pt-PT" dirty="0" smtClean="0"/>
              <a:t>, sem prejuízo das informações declaradas e homologadas pelos gestores do SUS; </a:t>
            </a:r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5140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Acesso ao link do MCE no Site do SIOPS (Testes):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Site de homologação - Realização de testes e apresentações.</a:t>
            </a:r>
          </a:p>
          <a:p>
            <a:pPr marL="285750" indent="-285750">
              <a:buFont typeface="Arial" pitchFamily="34" charset="0"/>
              <a:buChar char="•"/>
            </a:pPr>
            <a:endParaRPr lang="pt-BR" dirty="0"/>
          </a:p>
          <a:p>
            <a:r>
              <a:rPr lang="pt-BR" dirty="0" smtClean="0">
                <a:hlinkClick r:id="rId3"/>
              </a:rPr>
              <a:t>http://siops-homologa2.datasus.gov.br</a:t>
            </a:r>
            <a:endParaRPr lang="pt-B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6444207" cy="3152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3815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5536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Acesso ao link do MCE no Site do SIOPS (Produção):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Site de produção - Local definitivo para disponibilizar o link.</a:t>
            </a:r>
          </a:p>
          <a:p>
            <a:endParaRPr lang="pt-BR" dirty="0" smtClean="0"/>
          </a:p>
          <a:p>
            <a:r>
              <a:rPr lang="pt-BR" dirty="0" smtClean="0">
                <a:hlinkClick r:id="rId3"/>
              </a:rPr>
              <a:t>http://siops.datasus.gov.br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77" y="3501008"/>
            <a:ext cx="85725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8032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7500" b="7500"/>
          <a:stretch>
            <a:fillRect/>
          </a:stretch>
        </p:blipFill>
        <p:spPr bwMode="auto">
          <a:xfrm>
            <a:off x="0" y="1357298"/>
            <a:ext cx="914402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9532" y="1556792"/>
            <a:ext cx="84969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O usuário terá acesso ao MCE somente com o uso de um certificado digital.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O usuário deverá digitar o PIN do certificado digital para se identificar.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Após a identificação o sistema localizará o CPF contido no Certificado Digital e irá comparar com o CPF previamente </a:t>
            </a:r>
            <a:r>
              <a:rPr lang="pt-BR" u="sng" dirty="0" smtClean="0"/>
              <a:t>cadastrado</a:t>
            </a:r>
            <a:r>
              <a:rPr lang="pt-BR" dirty="0" smtClean="0"/>
              <a:t> na base de dados do SIOPS.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 Ao encontrá-lo, o acesso ao MCE será permitido.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5855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59532" y="1378924"/>
            <a:ext cx="84969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Perfis de acesso ao MCE:</a:t>
            </a:r>
          </a:p>
          <a:p>
            <a:pPr marL="285750" indent="-285750">
              <a:buFont typeface="Arial" charset="0"/>
              <a:buChar char="•"/>
            </a:pPr>
            <a:endParaRPr lang="pt-BR" dirty="0" smtClean="0"/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Presidente do Tribunal de Contas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Substituto do Presidente </a:t>
            </a:r>
            <a:r>
              <a:rPr lang="pt-BR" dirty="0"/>
              <a:t>do Tribunal de Contas</a:t>
            </a:r>
            <a:endParaRPr lang="pt-BR" dirty="0" smtClean="0"/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Técnico/Auditor do </a:t>
            </a:r>
            <a:r>
              <a:rPr lang="pt-BR" dirty="0"/>
              <a:t>Tribunal de Contas</a:t>
            </a:r>
            <a:endParaRPr lang="pt-BR" dirty="0" smtClean="0"/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</a:t>
            </a:r>
          </a:p>
          <a:p>
            <a:endParaRPr lang="pt-BR" dirty="0"/>
          </a:p>
          <a:p>
            <a:pPr marL="742950" lvl="1" indent="-285750">
              <a:buFont typeface="Arial" charset="0"/>
              <a:buChar char="•"/>
            </a:pPr>
            <a:r>
              <a:rPr lang="pt-BR" b="1" dirty="0" smtClean="0"/>
              <a:t>Presidente do Tribunal de Contas: </a:t>
            </a:r>
            <a:r>
              <a:rPr lang="pt-BR" dirty="0" smtClean="0"/>
              <a:t>Neste perfil o acesso é liberado para as telas de </a:t>
            </a:r>
            <a:r>
              <a:rPr lang="pt-BR" dirty="0" smtClean="0">
                <a:solidFill>
                  <a:srgbClr val="FF0000"/>
                </a:solidFill>
              </a:rPr>
              <a:t>Cadastro </a:t>
            </a:r>
            <a:r>
              <a:rPr lang="pt-BR" dirty="0" smtClean="0"/>
              <a:t> (Presidente, Substitutos, Técnico/Auditor)  e  </a:t>
            </a:r>
            <a:r>
              <a:rPr lang="pt-BR" dirty="0" smtClean="0">
                <a:solidFill>
                  <a:srgbClr val="FF0000"/>
                </a:solidFill>
              </a:rPr>
              <a:t>Relatório </a:t>
            </a:r>
            <a:r>
              <a:rPr lang="pt-BR" dirty="0" smtClean="0"/>
              <a:t>(</a:t>
            </a:r>
            <a:r>
              <a:rPr lang="pt-BR" dirty="0"/>
              <a:t>Deliberações).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39" y="4653136"/>
            <a:ext cx="223224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1433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 </a:t>
            </a:r>
          </a:p>
          <a:p>
            <a:pPr marL="285750" indent="-285750">
              <a:buFont typeface="Arial" charset="0"/>
              <a:buChar char="•"/>
            </a:pPr>
            <a:endParaRPr lang="pt-BR" b="1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pt-BR" b="1" dirty="0" smtClean="0"/>
              <a:t>Substituto do Presidente do Tribunal de Contas: </a:t>
            </a:r>
            <a:r>
              <a:rPr lang="pt-BR" dirty="0" smtClean="0"/>
              <a:t>Neste perfil o acesso é liberado para as telas de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( Substitutos, Técnico/Auditor)  e  </a:t>
            </a:r>
            <a:r>
              <a:rPr lang="pt-BR" dirty="0" smtClean="0">
                <a:solidFill>
                  <a:srgbClr val="FF0000"/>
                </a:solidFill>
              </a:rPr>
              <a:t>Relatório</a:t>
            </a:r>
            <a:r>
              <a:rPr lang="pt-BR" dirty="0" smtClean="0"/>
              <a:t>(Deliberações).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2428875" cy="314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036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742950" lvl="1" indent="-285750">
              <a:buFont typeface="Arial" charset="0"/>
              <a:buChar char="•"/>
            </a:pPr>
            <a:r>
              <a:rPr lang="pt-BR" b="1" dirty="0"/>
              <a:t>Técnico/Auditor do </a:t>
            </a:r>
            <a:r>
              <a:rPr lang="pt-BR" b="1" dirty="0" smtClean="0"/>
              <a:t>Tribunal de Contas: </a:t>
            </a:r>
            <a:r>
              <a:rPr lang="pt-BR" dirty="0" smtClean="0"/>
              <a:t>Neste perfil o acesso é liberado para a tela de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(  Técnico/Auditor) , </a:t>
            </a:r>
            <a:r>
              <a:rPr lang="pt-BR" dirty="0" smtClean="0">
                <a:solidFill>
                  <a:srgbClr val="FF0000"/>
                </a:solidFill>
              </a:rPr>
              <a:t>Deliberação do Tribunal </a:t>
            </a:r>
            <a:r>
              <a:rPr lang="pt-BR" dirty="0" smtClean="0"/>
              <a:t>(Registro de Deliberações, Registro de Deliberação por Bloco) e  </a:t>
            </a:r>
            <a:r>
              <a:rPr lang="pt-BR" dirty="0" smtClean="0">
                <a:solidFill>
                  <a:srgbClr val="FF0000"/>
                </a:solidFill>
              </a:rPr>
              <a:t>Relatório </a:t>
            </a:r>
            <a:r>
              <a:rPr lang="pt-BR" dirty="0" smtClean="0"/>
              <a:t>(Deliberações).</a:t>
            </a: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286000" cy="336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313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391</Words>
  <Application>Microsoft Office PowerPoint</Application>
  <PresentationFormat>Apresentação na tela (4:3)</PresentationFormat>
  <Paragraphs>61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ines guimaraes vaz</dc:creator>
  <cp:lastModifiedBy>luciene.lira</cp:lastModifiedBy>
  <cp:revision>95</cp:revision>
  <dcterms:created xsi:type="dcterms:W3CDTF">2012-10-17T13:46:03Z</dcterms:created>
  <dcterms:modified xsi:type="dcterms:W3CDTF">2012-12-11T14:36:25Z</dcterms:modified>
</cp:coreProperties>
</file>