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56" r:id="rId3"/>
    <p:sldId id="273" r:id="rId4"/>
    <p:sldId id="257" r:id="rId5"/>
    <p:sldId id="258" r:id="rId6"/>
    <p:sldId id="260" r:id="rId7"/>
    <p:sldId id="274" r:id="rId8"/>
    <p:sldId id="261" r:id="rId9"/>
    <p:sldId id="262" r:id="rId10"/>
    <p:sldId id="275" r:id="rId11"/>
    <p:sldId id="276" r:id="rId12"/>
    <p:sldId id="277" r:id="rId13"/>
    <p:sldId id="278" r:id="rId14"/>
    <p:sldId id="263" r:id="rId15"/>
    <p:sldId id="280" r:id="rId16"/>
    <p:sldId id="281" r:id="rId17"/>
    <p:sldId id="282" r:id="rId18"/>
    <p:sldId id="283" r:id="rId19"/>
    <p:sldId id="284" r:id="rId20"/>
    <p:sldId id="286" r:id="rId21"/>
    <p:sldId id="285" r:id="rId22"/>
    <p:sldId id="287" r:id="rId23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B656B1"/>
    <a:srgbClr val="96A26A"/>
    <a:srgbClr val="FFFF66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72" autoAdjust="0"/>
  </p:normalViewPr>
  <p:slideViewPr>
    <p:cSldViewPr>
      <p:cViewPr varScale="1">
        <p:scale>
          <a:sx n="103" d="100"/>
          <a:sy n="103" d="100"/>
        </p:scale>
        <p:origin x="-2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E995BD3-A974-46AE-BFF8-55B173917C45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6C78F85-CCCD-442B-8706-AF70A675FB7E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5C39C76-EA31-4C03-BBF2-9696147B89B6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5FA1FB-10F9-4EAD-9B77-775035B06F78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8B2EDA7-5742-4828-A0B0-FBB45FC14394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1E9842C-5559-4E38-8EFC-191E52520F79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BBE16C-BC18-4CB3-A94B-C165D6035DBB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7B35D9-524A-4215-AA4E-B5288C67F604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314B66-9DE2-46AA-B84E-AFBD789D1ABE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FF381E3-9137-40EE-842E-1A3DFBD66250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BC9AC3-3152-4758-9295-ED6DAA76EAF0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A13EFFA-3FFF-48FE-9BEA-EB7D8B2A654B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3827883-3498-45F8-A870-F1F181E503E9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3984C12-B640-4EC6-A249-246224A081CD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742C86F-D818-422B-8F88-40EB087EB3DF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5D03BD-362B-4BE7-A237-FF0C2251456C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106079-044B-41F5-95CE-F7DEC47B1EF3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3ADCA02-629C-42D2-988D-56A7B9390296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A094CDF6-ED0C-48CA-A658-B6A0FCF15116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A96DBAA-8E8B-4D94-B8E2-A2CE0EFABBAF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0D9E1B0-811F-4912-AA29-1B6C7498BB72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9B57791-F8D2-4067-8377-CC02EB561B0A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FCCA44D-3CC9-4FAB-A2BF-7942B22C9CB0}" type="datetimeFigureOut">
              <a:rPr lang="pt-BR" smtClean="0"/>
              <a:pPr>
                <a:defRPr/>
              </a:pPr>
              <a:t>28/11/2012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0C9E66-E481-489D-AE59-823F81ECC043}" type="slidenum">
              <a:rPr lang="pt-BR" smtClean="0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iops-homologa2.datasus.gov.br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iops.datasus.gov.br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3429024"/>
          </a:xfrm>
        </p:spPr>
        <p:txBody>
          <a:bodyPr/>
          <a:lstStyle/>
          <a:p>
            <a:pPr algn="ctr"/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XXIII Seminário Nacional dos Núcleos Estaduais de Apoio ao SIOPS</a:t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Brasília (DF), 03 a 07/12/2012</a:t>
            </a:r>
            <a:endParaRPr lang="pt-BR" sz="1800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28625"/>
            <a:ext cx="3357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714348" y="1928802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 smtClean="0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  <a:endParaRPr lang="pt-BR" sz="44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pic>
        <p:nvPicPr>
          <p:cNvPr id="6" name="Picture 6" descr="C:\Users\luciene.lira\Pictures\dil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5286389"/>
            <a:ext cx="3400425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2135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Substituto do Secretário de Saúde: </a:t>
            </a:r>
            <a:r>
              <a:rPr lang="pt-BR" dirty="0" smtClean="0">
                <a:latin typeface="Calibri" pitchFamily="34" charset="0"/>
              </a:rPr>
              <a:t>o acesso </a:t>
            </a:r>
            <a:r>
              <a:rPr lang="pt-BR" dirty="0">
                <a:latin typeface="Calibri" pitchFamily="34" charset="0"/>
              </a:rPr>
              <a:t>para este perfil é liberado para as seguintes telas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dirty="0">
                <a:latin typeface="Calibri" pitchFamily="34" charset="0"/>
              </a:rPr>
              <a:t>Substituto do Secretário de Saúde, Responsável pelo Envio dos Dados, Responsável pela Receita e Responsável pela Despesa.</a:t>
            </a:r>
          </a:p>
        </p:txBody>
      </p:sp>
      <p:pic>
        <p:nvPicPr>
          <p:cNvPr id="32775" name="Picture 7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6488" y="3500438"/>
            <a:ext cx="241935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186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Responsável pelo Envio dos Dados: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 seguinte tela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dirty="0">
                <a:latin typeface="Calibri" pitchFamily="34" charset="0"/>
              </a:rPr>
              <a:t>Responsável pelo Envio dos Dados.</a:t>
            </a:r>
          </a:p>
        </p:txBody>
      </p:sp>
      <p:pic>
        <p:nvPicPr>
          <p:cNvPr id="33798" name="Picture 6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357563"/>
            <a:ext cx="2381250" cy="108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186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Responsável pela Receita: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 seguinte tela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dirty="0">
                <a:latin typeface="Calibri" pitchFamily="34" charset="0"/>
              </a:rPr>
              <a:t>Responsável pela Receita.</a:t>
            </a:r>
          </a:p>
        </p:txBody>
      </p:sp>
      <p:pic>
        <p:nvPicPr>
          <p:cNvPr id="34822" name="Picture 6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357563"/>
            <a:ext cx="2390775" cy="107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186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Responsável pela Despesa: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 seguinte tela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dirty="0">
                <a:latin typeface="Calibri" pitchFamily="34" charset="0"/>
              </a:rPr>
              <a:t>Responsável pela Despesa.</a:t>
            </a:r>
          </a:p>
        </p:txBody>
      </p:sp>
      <p:pic>
        <p:nvPicPr>
          <p:cNvPr id="35846" name="Picture 6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284538"/>
            <a:ext cx="2390775" cy="112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Prefeito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2205038"/>
            <a:ext cx="4962525" cy="4652962"/>
          </a:xfrm>
          <a:prstGeom prst="rect">
            <a:avLst/>
          </a:prstGeom>
          <a:noFill/>
        </p:spPr>
      </p:pic>
      <p:pic>
        <p:nvPicPr>
          <p:cNvPr id="20488" name="Picture 8" descr="datas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0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Substituto do Prefeito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37893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2349500"/>
            <a:ext cx="5010150" cy="431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Secretário de Saúde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38917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276475"/>
            <a:ext cx="4962525" cy="425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Substituto do Secretário de Saúde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39941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349500"/>
            <a:ext cx="5181600" cy="4249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Responsável pelo Envio dos Dados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40965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276475"/>
            <a:ext cx="504825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Responsável pela Receita</a:t>
            </a:r>
            <a:r>
              <a:rPr lang="pt-BR">
                <a:latin typeface="Calibri" pitchFamily="34" charset="0"/>
              </a:rPr>
              <a:t> </a:t>
            </a:r>
          </a:p>
        </p:txBody>
      </p:sp>
      <p:pic>
        <p:nvPicPr>
          <p:cNvPr id="41989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2565400"/>
            <a:ext cx="4962525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58775" y="1243013"/>
            <a:ext cx="8497888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pt-BR">
                <a:latin typeface="Calibri" pitchFamily="34" charset="0"/>
              </a:rPr>
              <a:t>Para realizarmos a apresentação do Módulo de Gestores exibiremos as telas no site do SIOPS (Homologação):</a:t>
            </a:r>
          </a:p>
          <a:p>
            <a:endParaRPr lang="pt-BR">
              <a:latin typeface="Calibri" pitchFamily="34" charset="0"/>
            </a:endParaRPr>
          </a:p>
          <a:p>
            <a:r>
              <a:rPr lang="pt-BR">
                <a:latin typeface="Calibri" pitchFamily="34" charset="0"/>
                <a:hlinkClick r:id="rId2"/>
              </a:rPr>
              <a:t>http://siops-homologa2.datasus.gov.br</a:t>
            </a:r>
            <a:endParaRPr lang="pt-BR">
              <a:latin typeface="Calibri" pitchFamily="34" charset="0"/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894013"/>
            <a:ext cx="6443662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411413" y="333375"/>
            <a:ext cx="3616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srgbClr val="990000"/>
                </a:solidFill>
                <a:latin typeface="Calibri" pitchFamily="34" charset="0"/>
              </a:rPr>
              <a:t>Módulo </a:t>
            </a:r>
            <a:r>
              <a:rPr lang="pt-BR" sz="3200" b="1" dirty="0" smtClean="0">
                <a:solidFill>
                  <a:srgbClr val="990000"/>
                </a:solidFill>
                <a:latin typeface="Calibri" pitchFamily="34" charset="0"/>
              </a:rPr>
              <a:t>de Gestores</a:t>
            </a:r>
            <a:endParaRPr lang="pt-BR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pic>
        <p:nvPicPr>
          <p:cNvPr id="13319" name="Picture 7" descr="datasu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>
                <a:latin typeface="Calibri" pitchFamily="34" charset="0"/>
              </a:rPr>
              <a:t>Telas do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>
                <a:latin typeface="Calibri" pitchFamily="34" charset="0"/>
              </a:rPr>
              <a:t>Cadastro do Responsável pela Despesa</a:t>
            </a:r>
            <a:endParaRPr lang="pt-BR">
              <a:latin typeface="Calibri" pitchFamily="34" charset="0"/>
            </a:endParaRPr>
          </a:p>
        </p:txBody>
      </p:sp>
      <p:pic>
        <p:nvPicPr>
          <p:cNvPr id="44037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565400"/>
            <a:ext cx="4867275" cy="301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Modificações no SIOPS com 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sz="1900" b="1" dirty="0">
                <a:latin typeface="Calibri" pitchFamily="34" charset="0"/>
              </a:rPr>
              <a:t>Cadastros do Prefeito e Responsável pelo Envio dos Dados</a:t>
            </a:r>
            <a:r>
              <a:rPr lang="pt-BR" sz="1900" dirty="0">
                <a:latin typeface="Calibri" pitchFamily="34" charset="0"/>
              </a:rPr>
              <a:t> 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Atualmente, os cadastros do </a:t>
            </a:r>
            <a:r>
              <a:rPr lang="pt-BR" dirty="0" smtClean="0">
                <a:latin typeface="Calibri" pitchFamily="34" charset="0"/>
              </a:rPr>
              <a:t>prefeito </a:t>
            </a:r>
            <a:r>
              <a:rPr lang="pt-BR" dirty="0">
                <a:latin typeface="Calibri" pitchFamily="34" charset="0"/>
              </a:rPr>
              <a:t>e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pelo </a:t>
            </a:r>
            <a:r>
              <a:rPr lang="pt-BR" dirty="0" smtClean="0">
                <a:latin typeface="Calibri" pitchFamily="34" charset="0"/>
              </a:rPr>
              <a:t>envio </a:t>
            </a:r>
            <a:r>
              <a:rPr lang="pt-BR" dirty="0">
                <a:latin typeface="Calibri" pitchFamily="34" charset="0"/>
              </a:rPr>
              <a:t>dos </a:t>
            </a:r>
            <a:r>
              <a:rPr lang="pt-BR" dirty="0" smtClean="0">
                <a:latin typeface="Calibri" pitchFamily="34" charset="0"/>
              </a:rPr>
              <a:t>dados </a:t>
            </a:r>
            <a:r>
              <a:rPr lang="pt-BR" dirty="0">
                <a:latin typeface="Calibri" pitchFamily="34" charset="0"/>
              </a:rPr>
              <a:t>é feito através da Comunicação de Usuário.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  <a:r>
              <a:rPr lang="pt-BR" b="1" dirty="0" smtClean="0">
                <a:latin typeface="Calibri" pitchFamily="34" charset="0"/>
              </a:rPr>
              <a:t>A </a:t>
            </a:r>
            <a:r>
              <a:rPr lang="pt-BR" b="1" dirty="0">
                <a:latin typeface="Calibri" pitchFamily="34" charset="0"/>
              </a:rPr>
              <a:t>implantação do Módulo de </a:t>
            </a:r>
            <a:r>
              <a:rPr lang="pt-BR" b="1" dirty="0" smtClean="0">
                <a:latin typeface="Calibri" pitchFamily="34" charset="0"/>
              </a:rPr>
              <a:t>Gestores substituirá </a:t>
            </a:r>
            <a:r>
              <a:rPr lang="pt-BR" b="1" dirty="0">
                <a:latin typeface="Calibri" pitchFamily="34" charset="0"/>
              </a:rPr>
              <a:t>a Comunicação de </a:t>
            </a:r>
            <a:r>
              <a:rPr lang="pt-BR" b="1" dirty="0" smtClean="0">
                <a:latin typeface="Calibri" pitchFamily="34" charset="0"/>
              </a:rPr>
              <a:t>Usuário.</a:t>
            </a:r>
            <a:endParaRPr lang="pt-BR" b="1" dirty="0">
              <a:latin typeface="Calibri" pitchFamily="34" charset="0"/>
            </a:endParaRPr>
          </a:p>
        </p:txBody>
      </p:sp>
      <p:pic>
        <p:nvPicPr>
          <p:cNvPr id="43013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aixaDeTexto 2"/>
          <p:cNvSpPr txBox="1">
            <a:spLocks noChangeArrowheads="1"/>
          </p:cNvSpPr>
          <p:nvPr/>
        </p:nvSpPr>
        <p:spPr bwMode="auto">
          <a:xfrm>
            <a:off x="395288" y="1125538"/>
            <a:ext cx="8497887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Modificações no SIOPS com o Módulo de Gestores</a:t>
            </a:r>
          </a:p>
          <a:p>
            <a:pPr marL="742950" lvl="1" indent="-285750">
              <a:buFont typeface="Arial" charset="0"/>
              <a:buNone/>
            </a:pPr>
            <a:endParaRPr lang="pt-BR" sz="2200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sz="1900" b="1" dirty="0">
                <a:latin typeface="Calibri" pitchFamily="34" charset="0"/>
              </a:rPr>
              <a:t>Cadastro do Responsável pela Receita e Responsável pela Despesa 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Atualmente, o cadastro do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pela </a:t>
            </a:r>
            <a:r>
              <a:rPr lang="pt-BR" dirty="0" smtClean="0">
                <a:latin typeface="Calibri" pitchFamily="34" charset="0"/>
              </a:rPr>
              <a:t>receita </a:t>
            </a:r>
            <a:r>
              <a:rPr lang="pt-BR" dirty="0">
                <a:latin typeface="Calibri" pitchFamily="34" charset="0"/>
              </a:rPr>
              <a:t>e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pela </a:t>
            </a:r>
            <a:r>
              <a:rPr lang="pt-BR" dirty="0" smtClean="0">
                <a:latin typeface="Calibri" pitchFamily="34" charset="0"/>
              </a:rPr>
              <a:t>despesa </a:t>
            </a:r>
            <a:r>
              <a:rPr lang="pt-BR" dirty="0">
                <a:latin typeface="Calibri" pitchFamily="34" charset="0"/>
              </a:rPr>
              <a:t>é feito através do SIOPS Cliente.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  <a:r>
              <a:rPr lang="pt-BR" b="1" dirty="0" smtClean="0">
                <a:latin typeface="Calibri" pitchFamily="34" charset="0"/>
              </a:rPr>
              <a:t>O</a:t>
            </a:r>
            <a:r>
              <a:rPr lang="pt-BR" dirty="0" smtClean="0">
                <a:latin typeface="Calibri" pitchFamily="34" charset="0"/>
              </a:rPr>
              <a:t> </a:t>
            </a:r>
            <a:r>
              <a:rPr lang="pt-BR" b="1" dirty="0" smtClean="0">
                <a:latin typeface="Calibri" pitchFamily="34" charset="0"/>
              </a:rPr>
              <a:t>cadastro passa a ser realizado através do Módulo de Gestores. </a:t>
            </a:r>
            <a:r>
              <a:rPr lang="pt-BR" b="1" smtClean="0">
                <a:latin typeface="Calibri" pitchFamily="34" charset="0"/>
              </a:rPr>
              <a:t>Ao </a:t>
            </a:r>
            <a:r>
              <a:rPr lang="pt-BR" b="1" dirty="0">
                <a:latin typeface="Calibri" pitchFamily="34" charset="0"/>
              </a:rPr>
              <a:t>baixar a versão do SIOPS Cliente esses dados virão carregados apenas para visualização sem a possibilidade de alterá-los.</a:t>
            </a:r>
          </a:p>
        </p:txBody>
      </p:sp>
      <p:pic>
        <p:nvPicPr>
          <p:cNvPr id="46084" name="Picture 4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850" y="1341438"/>
            <a:ext cx="8497888" cy="915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pt-BR">
                <a:latin typeface="Calibri" pitchFamily="34" charset="0"/>
              </a:rPr>
              <a:t>Ao concluirmos o Módulo de Gestores, o disponibilizaremos no site do SIOPS (Produção):</a:t>
            </a:r>
          </a:p>
          <a:p>
            <a:endParaRPr lang="pt-BR">
              <a:latin typeface="Calibri" pitchFamily="34" charset="0"/>
            </a:endParaRPr>
          </a:p>
          <a:p>
            <a:r>
              <a:rPr lang="pt-BR">
                <a:latin typeface="Calibri" pitchFamily="34" charset="0"/>
                <a:hlinkClick r:id="rId2"/>
              </a:rPr>
              <a:t>http://siops.datasus.gov.br</a:t>
            </a:r>
            <a:endParaRPr lang="pt-BR">
              <a:latin typeface="Calibri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srgbClr val="990000"/>
                </a:solidFill>
                <a:latin typeface="Calibri" pitchFamily="34" charset="0"/>
              </a:rPr>
              <a:t>Módulo </a:t>
            </a:r>
            <a:r>
              <a:rPr lang="pt-BR" sz="3200" b="1" dirty="0" smtClean="0">
                <a:solidFill>
                  <a:srgbClr val="990000"/>
                </a:solidFill>
                <a:latin typeface="Calibri" pitchFamily="34" charset="0"/>
              </a:rPr>
              <a:t>de Gestores</a:t>
            </a:r>
            <a:endParaRPr lang="pt-BR" sz="3200" b="1" dirty="0">
              <a:solidFill>
                <a:srgbClr val="990000"/>
              </a:solidFill>
              <a:latin typeface="Calibri" pitchFamily="34" charset="0"/>
            </a:endParaRPr>
          </a:p>
        </p:txBody>
      </p:sp>
      <p:pic>
        <p:nvPicPr>
          <p:cNvPr id="30725" name="Picture 5" descr="datas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498725"/>
            <a:ext cx="6688137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23850" y="1484313"/>
            <a:ext cx="8497888" cy="24314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pt-BR" sz="2200" b="1" dirty="0">
                <a:latin typeface="Calibri" pitchFamily="34" charset="0"/>
              </a:rPr>
              <a:t>Objetivo</a:t>
            </a:r>
          </a:p>
          <a:p>
            <a:endParaRPr lang="pt-BR" sz="2200" dirty="0">
              <a:latin typeface="Calibri" pitchFamily="34" charset="0"/>
            </a:endParaRPr>
          </a:p>
          <a:p>
            <a:pPr algn="just"/>
            <a:r>
              <a:rPr lang="pt-BR" dirty="0">
                <a:latin typeface="Calibri" pitchFamily="34" charset="0"/>
              </a:rPr>
              <a:t>O Módulo de Gestores consiste em obter os dados de </a:t>
            </a:r>
            <a:r>
              <a:rPr lang="pt-BR" dirty="0" smtClean="0">
                <a:latin typeface="Calibri" pitchFamily="34" charset="0"/>
              </a:rPr>
              <a:t>prefeitos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substitutos </a:t>
            </a:r>
            <a:r>
              <a:rPr lang="pt-BR" dirty="0">
                <a:latin typeface="Calibri" pitchFamily="34" charset="0"/>
              </a:rPr>
              <a:t>dos </a:t>
            </a:r>
          </a:p>
          <a:p>
            <a:pPr algn="just"/>
            <a:endParaRPr lang="pt-BR" dirty="0">
              <a:latin typeface="Calibri" pitchFamily="34" charset="0"/>
            </a:endParaRPr>
          </a:p>
          <a:p>
            <a:pPr algn="just"/>
            <a:r>
              <a:rPr lang="pt-BR" dirty="0" smtClean="0">
                <a:latin typeface="Calibri" pitchFamily="34" charset="0"/>
              </a:rPr>
              <a:t>prefeitos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governadores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substitutos </a:t>
            </a:r>
            <a:r>
              <a:rPr lang="pt-BR" dirty="0">
                <a:latin typeface="Calibri" pitchFamily="34" charset="0"/>
              </a:rPr>
              <a:t>dos </a:t>
            </a:r>
            <a:r>
              <a:rPr lang="pt-BR" dirty="0" smtClean="0">
                <a:latin typeface="Calibri" pitchFamily="34" charset="0"/>
              </a:rPr>
              <a:t>governadores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secretários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saúde</a:t>
            </a:r>
            <a:r>
              <a:rPr lang="pt-BR" dirty="0">
                <a:latin typeface="Calibri" pitchFamily="34" charset="0"/>
              </a:rPr>
              <a:t>, </a:t>
            </a:r>
          </a:p>
          <a:p>
            <a:pPr algn="just"/>
            <a:endParaRPr lang="pt-BR" dirty="0">
              <a:latin typeface="Calibri" pitchFamily="34" charset="0"/>
            </a:endParaRPr>
          </a:p>
          <a:p>
            <a:pPr algn="just"/>
            <a:r>
              <a:rPr lang="pt-BR" dirty="0" smtClean="0">
                <a:latin typeface="Calibri" pitchFamily="34" charset="0"/>
              </a:rPr>
              <a:t>substitutos </a:t>
            </a:r>
            <a:r>
              <a:rPr lang="pt-BR" dirty="0">
                <a:latin typeface="Calibri" pitchFamily="34" charset="0"/>
              </a:rPr>
              <a:t>dos </a:t>
            </a:r>
            <a:r>
              <a:rPr lang="pt-BR" dirty="0" smtClean="0">
                <a:latin typeface="Calibri" pitchFamily="34" charset="0"/>
              </a:rPr>
              <a:t>secretários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saúde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pelo </a:t>
            </a:r>
            <a:r>
              <a:rPr lang="pt-BR" dirty="0" smtClean="0">
                <a:latin typeface="Calibri" pitchFamily="34" charset="0"/>
              </a:rPr>
              <a:t>envio </a:t>
            </a:r>
            <a:r>
              <a:rPr lang="pt-BR" dirty="0">
                <a:latin typeface="Calibri" pitchFamily="34" charset="0"/>
              </a:rPr>
              <a:t>dos </a:t>
            </a:r>
            <a:r>
              <a:rPr lang="pt-BR" dirty="0" smtClean="0">
                <a:latin typeface="Calibri" pitchFamily="34" charset="0"/>
              </a:rPr>
              <a:t>dados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responsável pela receita </a:t>
            </a:r>
            <a:r>
              <a:rPr lang="pt-BR" dirty="0">
                <a:latin typeface="Calibri" pitchFamily="34" charset="0"/>
              </a:rPr>
              <a:t>e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pela </a:t>
            </a:r>
            <a:r>
              <a:rPr lang="pt-BR" dirty="0" smtClean="0">
                <a:latin typeface="Calibri" pitchFamily="34" charset="0"/>
              </a:rPr>
              <a:t>despesa</a:t>
            </a:r>
            <a:r>
              <a:rPr lang="pt-BR" dirty="0">
                <a:latin typeface="Calibri" pitchFamily="34" charset="0"/>
              </a:rPr>
              <a:t>.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14343" name="Picture 7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23850" y="1052513"/>
            <a:ext cx="8497888" cy="2684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Acesso</a:t>
            </a:r>
          </a:p>
          <a:p>
            <a:pPr marL="285750" indent="-285750">
              <a:buFont typeface="Arial" charset="0"/>
              <a:buNone/>
            </a:pPr>
            <a:endParaRPr lang="pt-BR" sz="2200" b="1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O acesso ao Módulo de Gestores será feito através da Funcionalidade Restrita do site do SIOPS em </a:t>
            </a:r>
            <a:r>
              <a:rPr lang="pt-BR" i="1" dirty="0">
                <a:latin typeface="Calibri" pitchFamily="34" charset="0"/>
              </a:rPr>
              <a:t>Funções</a:t>
            </a:r>
            <a:r>
              <a:rPr lang="pt-BR" dirty="0">
                <a:latin typeface="Calibri" pitchFamily="34" charset="0"/>
              </a:rPr>
              <a:t>.</a:t>
            </a:r>
          </a:p>
          <a:p>
            <a:pPr marL="285750" indent="-285750">
              <a:buFont typeface="Arial" charset="0"/>
              <a:buNone/>
            </a:pPr>
            <a:endParaRPr lang="pt-BR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O Tipo do Usuário será </a:t>
            </a:r>
            <a:r>
              <a:rPr lang="pt-BR" b="1" dirty="0">
                <a:latin typeface="Calibri" pitchFamily="34" charset="0"/>
              </a:rPr>
              <a:t>Módulo de Gestores</a:t>
            </a:r>
            <a:r>
              <a:rPr lang="pt-BR" dirty="0">
                <a:latin typeface="Calibri" pitchFamily="34" charset="0"/>
              </a:rPr>
              <a:t>.</a:t>
            </a:r>
          </a:p>
          <a:p>
            <a:pPr marL="285750" indent="-285750">
              <a:buFont typeface="Arial" charset="0"/>
              <a:buChar char="•"/>
            </a:pPr>
            <a:endParaRPr lang="pt-BR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O acesso ao será realizado através do uso de </a:t>
            </a:r>
            <a:r>
              <a:rPr lang="pt-BR" b="1" dirty="0">
                <a:latin typeface="Calibri" pitchFamily="34" charset="0"/>
              </a:rPr>
              <a:t>Certificado Digital</a:t>
            </a:r>
            <a:r>
              <a:rPr lang="pt-BR" dirty="0">
                <a:latin typeface="Calibri" pitchFamily="34" charset="0"/>
              </a:rPr>
              <a:t> e via </a:t>
            </a:r>
            <a:r>
              <a:rPr lang="pt-BR" b="1" dirty="0" err="1">
                <a:latin typeface="Calibri" pitchFamily="34" charset="0"/>
              </a:rPr>
              <a:t>login</a:t>
            </a:r>
            <a:r>
              <a:rPr lang="pt-BR" b="1" dirty="0">
                <a:latin typeface="Calibri" pitchFamily="34" charset="0"/>
              </a:rPr>
              <a:t> e senha</a:t>
            </a:r>
            <a:r>
              <a:rPr lang="pt-BR" dirty="0">
                <a:latin typeface="Calibri" pitchFamily="34" charset="0"/>
              </a:rPr>
              <a:t> de acordo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perfil do usuário.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15369" name="Picture 9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860800"/>
            <a:ext cx="7489825" cy="26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212850"/>
            <a:ext cx="8497888" cy="512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Perfis de acesso ao Módulo de Gestores</a:t>
            </a:r>
          </a:p>
          <a:p>
            <a:pPr marL="285750" indent="-285750">
              <a:buFont typeface="Arial" charset="0"/>
              <a:buNone/>
            </a:pPr>
            <a:endParaRPr lang="pt-BR" sz="2000" b="1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 Via Certificado Digital:</a:t>
            </a:r>
          </a:p>
          <a:p>
            <a:pPr marL="285750" indent="-285750">
              <a:buFont typeface="Arial" charset="0"/>
              <a:buNone/>
            </a:pPr>
            <a:endParaRPr lang="pt-BR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Prefeito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Substituto do </a:t>
            </a:r>
            <a:r>
              <a:rPr lang="pt-BR" dirty="0" smtClean="0">
                <a:latin typeface="Calibri" pitchFamily="34" charset="0"/>
              </a:rPr>
              <a:t>prefeito</a:t>
            </a: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Governador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Substituto do </a:t>
            </a:r>
            <a:r>
              <a:rPr lang="pt-BR" dirty="0" smtClean="0">
                <a:latin typeface="Calibri" pitchFamily="34" charset="0"/>
              </a:rPr>
              <a:t>governador</a:t>
            </a: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Secretário de </a:t>
            </a:r>
            <a:r>
              <a:rPr lang="pt-BR" dirty="0" smtClean="0">
                <a:latin typeface="Calibri" pitchFamily="34" charset="0"/>
              </a:rPr>
              <a:t>saúde</a:t>
            </a: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Substituto do </a:t>
            </a:r>
            <a:r>
              <a:rPr lang="pt-BR" dirty="0" smtClean="0">
                <a:latin typeface="Calibri" pitchFamily="34" charset="0"/>
              </a:rPr>
              <a:t>secretário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saúde</a:t>
            </a:r>
            <a:endParaRPr lang="pt-BR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endParaRPr lang="pt-BR" dirty="0">
              <a:latin typeface="Calibri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Via </a:t>
            </a:r>
            <a:r>
              <a:rPr lang="pt-BR" b="1" dirty="0" err="1">
                <a:latin typeface="Calibri" pitchFamily="34" charset="0"/>
              </a:rPr>
              <a:t>login</a:t>
            </a:r>
            <a:r>
              <a:rPr lang="pt-BR" b="1" dirty="0">
                <a:latin typeface="Calibri" pitchFamily="34" charset="0"/>
              </a:rPr>
              <a:t> e senha:</a:t>
            </a:r>
          </a:p>
          <a:p>
            <a:pPr marL="285750" indent="-285750"/>
            <a:endParaRPr lang="pt-BR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Responsável pelo </a:t>
            </a:r>
            <a:r>
              <a:rPr lang="pt-BR" dirty="0" smtClean="0">
                <a:latin typeface="Calibri" pitchFamily="34" charset="0"/>
              </a:rPr>
              <a:t>Envio </a:t>
            </a:r>
            <a:r>
              <a:rPr lang="pt-BR" dirty="0">
                <a:latin typeface="Calibri" pitchFamily="34" charset="0"/>
              </a:rPr>
              <a:t>dos Dados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Responsável pela Receita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>
                <a:latin typeface="Calibri" pitchFamily="34" charset="0"/>
              </a:rPr>
              <a:t>Responsável pela Despesa</a:t>
            </a:r>
          </a:p>
          <a:p>
            <a:pPr marL="742950" lvl="1" indent="-285750">
              <a:buFont typeface="Arial" charset="0"/>
              <a:buChar char="•"/>
            </a:pPr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b="1" dirty="0">
                <a:latin typeface="Calibri" pitchFamily="34" charset="0"/>
              </a:rPr>
              <a:t>Será enviado um email com o </a:t>
            </a:r>
            <a:r>
              <a:rPr lang="pt-BR" b="1" dirty="0" err="1">
                <a:latin typeface="Calibri" pitchFamily="34" charset="0"/>
              </a:rPr>
              <a:t>login</a:t>
            </a:r>
            <a:r>
              <a:rPr lang="pt-BR" b="1" dirty="0">
                <a:latin typeface="Calibri" pitchFamily="34" charset="0"/>
              </a:rPr>
              <a:t> e senha ao final do cadastro desses usuários.</a:t>
            </a:r>
            <a:endParaRPr lang="pt-BR" dirty="0">
              <a:latin typeface="Calibri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17414" name="Picture 6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2074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 </a:t>
            </a:r>
            <a:r>
              <a:rPr lang="pt-BR" dirty="0">
                <a:latin typeface="Calibri" pitchFamily="34" charset="0"/>
              </a:rPr>
              <a:t>(Ex. Acesso Prefeito) </a:t>
            </a:r>
          </a:p>
          <a:p>
            <a:pPr marL="285750" indent="-285750"/>
            <a:endParaRPr lang="pt-BR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Prefeito: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as seguintes telas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  <a:p>
            <a:pPr marL="742950" lvl="1" indent="-285750">
              <a:buFont typeface="Arial" charset="0"/>
              <a:buChar char="•"/>
            </a:pPr>
            <a:endParaRPr lang="pt-BR" dirty="0">
              <a:solidFill>
                <a:srgbClr val="FF0000"/>
              </a:solidFill>
              <a:latin typeface="Calibri" pitchFamily="34" charset="0"/>
            </a:endParaRP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  <a:r>
              <a:rPr lang="pt-BR" dirty="0" smtClean="0">
                <a:latin typeface="Calibri" pitchFamily="34" charset="0"/>
              </a:rPr>
              <a:t>Prefeito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Substituto </a:t>
            </a:r>
            <a:r>
              <a:rPr lang="pt-BR" dirty="0">
                <a:latin typeface="Calibri" pitchFamily="34" charset="0"/>
              </a:rPr>
              <a:t>do </a:t>
            </a:r>
            <a:r>
              <a:rPr lang="pt-BR" dirty="0" smtClean="0">
                <a:latin typeface="Calibri" pitchFamily="34" charset="0"/>
              </a:rPr>
              <a:t>Prefeito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Secretário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Saúde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Substituto </a:t>
            </a:r>
            <a:r>
              <a:rPr lang="pt-BR" dirty="0">
                <a:latin typeface="Calibri" pitchFamily="34" charset="0"/>
              </a:rPr>
              <a:t>do </a:t>
            </a:r>
            <a:r>
              <a:rPr lang="pt-BR" dirty="0" smtClean="0">
                <a:latin typeface="Calibri" pitchFamily="34" charset="0"/>
              </a:rPr>
              <a:t>Secretário </a:t>
            </a:r>
            <a:r>
              <a:rPr lang="pt-BR" dirty="0">
                <a:latin typeface="Calibri" pitchFamily="34" charset="0"/>
              </a:rPr>
              <a:t>de </a:t>
            </a:r>
            <a:r>
              <a:rPr lang="pt-BR" dirty="0" smtClean="0">
                <a:latin typeface="Calibri" pitchFamily="34" charset="0"/>
              </a:rPr>
              <a:t>Saúde</a:t>
            </a:r>
            <a:r>
              <a:rPr lang="pt-BR" dirty="0">
                <a:latin typeface="Calibri" pitchFamily="34" charset="0"/>
              </a:rPr>
              <a:t>, </a:t>
            </a:r>
            <a:r>
              <a:rPr lang="pt-BR" dirty="0" smtClean="0">
                <a:latin typeface="Calibri" pitchFamily="34" charset="0"/>
              </a:rPr>
              <a:t>Responsável </a:t>
            </a:r>
            <a:r>
              <a:rPr lang="pt-BR" dirty="0">
                <a:latin typeface="Calibri" pitchFamily="34" charset="0"/>
              </a:rPr>
              <a:t>pelo Envio dos Dados, Responsável pela Receita e Responsável pela Despesa .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31749" name="Picture 5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357563"/>
            <a:ext cx="2409825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240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Substituto do Prefeito: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as seguintes telas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latin typeface="Calibri" pitchFamily="34" charset="0"/>
              </a:rPr>
              <a:t>	Substituto do Prefeito, Secretário de Saúde, Substituto do Secretário de Saúde, Responsável pelo Envio dos Dados, Responsável pela Receita e Responsável pela Despesa.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18441" name="Picture 9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250" y="3716338"/>
            <a:ext cx="2400300" cy="280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850" y="1196975"/>
            <a:ext cx="8497888" cy="2135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pt-BR" sz="2200" b="1" dirty="0">
                <a:latin typeface="Calibri" pitchFamily="34" charset="0"/>
              </a:rPr>
              <a:t>Escopo do menu por perfil</a:t>
            </a:r>
          </a:p>
          <a:p>
            <a:pPr marL="285750" indent="-285750"/>
            <a:endParaRPr lang="pt-BR" sz="2200" b="1" dirty="0">
              <a:latin typeface="Calibri" pitchFamily="34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pt-BR" b="1" dirty="0">
                <a:latin typeface="Calibri" pitchFamily="34" charset="0"/>
              </a:rPr>
              <a:t>Secretário de Saúde: </a:t>
            </a:r>
            <a:r>
              <a:rPr lang="pt-BR" dirty="0" smtClean="0">
                <a:latin typeface="Calibri" pitchFamily="34" charset="0"/>
              </a:rPr>
              <a:t>o </a:t>
            </a:r>
            <a:r>
              <a:rPr lang="pt-BR" dirty="0">
                <a:latin typeface="Calibri" pitchFamily="34" charset="0"/>
              </a:rPr>
              <a:t>acesso para este perfil é liberado para as seguintes telas de </a:t>
            </a: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Cadastro</a:t>
            </a:r>
            <a:r>
              <a:rPr lang="pt-BR" dirty="0">
                <a:latin typeface="Calibri" pitchFamily="34" charset="0"/>
              </a:rPr>
              <a:t>: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 </a:t>
            </a:r>
          </a:p>
          <a:p>
            <a:pPr marL="742950" lvl="1" indent="-285750">
              <a:buFont typeface="Arial" charset="0"/>
              <a:buNone/>
            </a:pPr>
            <a:r>
              <a:rPr lang="pt-BR" dirty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pt-BR" dirty="0">
                <a:latin typeface="Calibri" pitchFamily="34" charset="0"/>
              </a:rPr>
              <a:t>Secretário de Saúde, Substituto do Secretário de Saúde, Responsável pelo Envio dos Dados, Responsável pela Receita e Responsável pela Despesa.</a:t>
            </a:r>
          </a:p>
        </p:txBody>
      </p:sp>
      <p:pic>
        <p:nvPicPr>
          <p:cNvPr id="19465" name="Picture 9" descr="datas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295400" cy="514350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2484438" y="300038"/>
            <a:ext cx="3616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3200" b="1">
                <a:solidFill>
                  <a:srgbClr val="990000"/>
                </a:solidFill>
                <a:latin typeface="Calibri" pitchFamily="34" charset="0"/>
              </a:rPr>
              <a:t>Módulo de Gestores</a:t>
            </a:r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500438"/>
            <a:ext cx="2362200" cy="246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</TotalTime>
  <Words>540</Words>
  <Application>Microsoft Office PowerPoint</Application>
  <PresentationFormat>Apresentação na tela (4:3)</PresentationFormat>
  <Paragraphs>137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3" baseType="lpstr">
      <vt:lpstr>Concurso</vt:lpstr>
      <vt:lpstr>   XXIII Seminário Nacional dos Núcleos Estaduais de Apoio ao SIOPS  Brasília (DF), 03 a 07/12/2012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ines guimaraes vaz</dc:creator>
  <cp:lastModifiedBy>luciene.lira</cp:lastModifiedBy>
  <cp:revision>233</cp:revision>
  <dcterms:created xsi:type="dcterms:W3CDTF">2012-10-17T13:46:03Z</dcterms:created>
  <dcterms:modified xsi:type="dcterms:W3CDTF">2012-11-28T19:36:20Z</dcterms:modified>
</cp:coreProperties>
</file>