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8"/>
  </p:handoutMasterIdLst>
  <p:sldIdLst>
    <p:sldId id="262" r:id="rId2"/>
    <p:sldId id="256" r:id="rId3"/>
    <p:sldId id="257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532652-6F86-4C3D-9651-401DDA67BA4F}" type="datetimeFigureOut">
              <a:rPr lang="pt-BR" smtClean="0"/>
              <a:t>04/12/2012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F6EA7-74D1-4FCD-A0D1-A9BB85DDD05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16897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22" name="Subtítulo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BCCFDD-CC80-4BB6-AD47-1417F9297E87}" type="datetimeFigureOut">
              <a:rPr lang="pt-BR" smtClean="0"/>
              <a:pPr/>
              <a:t>04/12/2012</a:t>
            </a:fld>
            <a:endParaRPr lang="pt-BR"/>
          </a:p>
        </p:txBody>
      </p:sp>
      <p:sp>
        <p:nvSpPr>
          <p:cNvPr id="20" name="Espaço Reservado para Rodapé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1E9F5F-FACF-4BEF-BC08-5A95813F92E4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BCCFDD-CC80-4BB6-AD47-1417F9297E87}" type="datetimeFigureOut">
              <a:rPr lang="pt-BR" smtClean="0"/>
              <a:pPr/>
              <a:t>04/12/2012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1E9F5F-FACF-4BEF-BC08-5A95813F92E4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BCCFDD-CC80-4BB6-AD47-1417F9297E87}" type="datetimeFigureOut">
              <a:rPr lang="pt-BR" smtClean="0"/>
              <a:pPr/>
              <a:t>04/12/2012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1E9F5F-FACF-4BEF-BC08-5A95813F92E4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BCCFDD-CC80-4BB6-AD47-1417F9297E87}" type="datetimeFigureOut">
              <a:rPr lang="pt-BR" smtClean="0"/>
              <a:pPr/>
              <a:t>04/12/2012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1E9F5F-FACF-4BEF-BC08-5A95813F92E4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BCCFDD-CC80-4BB6-AD47-1417F9297E87}" type="datetimeFigureOut">
              <a:rPr lang="pt-BR" smtClean="0"/>
              <a:pPr/>
              <a:t>04/12/2012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1E9F5F-FACF-4BEF-BC08-5A95813F92E4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0" name="Retângulo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BCCFDD-CC80-4BB6-AD47-1417F9297E87}" type="datetimeFigureOut">
              <a:rPr lang="pt-BR" smtClean="0"/>
              <a:pPr/>
              <a:t>04/12/2012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1E9F5F-FACF-4BEF-BC08-5A95813F92E4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BCCFDD-CC80-4BB6-AD47-1417F9297E87}" type="datetimeFigureOut">
              <a:rPr lang="pt-BR" smtClean="0"/>
              <a:pPr/>
              <a:t>04/12/2012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1E9F5F-FACF-4BEF-BC08-5A95813F92E4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BCCFDD-CC80-4BB6-AD47-1417F9297E87}" type="datetimeFigureOut">
              <a:rPr lang="pt-BR" smtClean="0"/>
              <a:pPr/>
              <a:t>04/12/2012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1E9F5F-FACF-4BEF-BC08-5A95813F92E4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BCCFDD-CC80-4BB6-AD47-1417F9297E87}" type="datetimeFigureOut">
              <a:rPr lang="pt-BR" smtClean="0"/>
              <a:pPr/>
              <a:t>04/12/2012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1E9F5F-FACF-4BEF-BC08-5A95813F92E4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6" name="Retângulo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BCCFDD-CC80-4BB6-AD47-1417F9297E87}" type="datetimeFigureOut">
              <a:rPr lang="pt-BR" smtClean="0"/>
              <a:pPr/>
              <a:t>04/12/2012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1E9F5F-FACF-4BEF-BC08-5A95813F92E4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BCCFDD-CC80-4BB6-AD47-1417F9297E87}" type="datetimeFigureOut">
              <a:rPr lang="pt-BR" smtClean="0"/>
              <a:pPr/>
              <a:t>04/12/2012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1E9F5F-FACF-4BEF-BC08-5A95813F92E4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9" name="Fluxograma: Processo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uxograma: Processo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zza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ço Reservado para Título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Espaço Reservado para Texto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24" name="Espaço Reservado para Data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9BCCFDD-CC80-4BB6-AD47-1417F9297E87}" type="datetimeFigureOut">
              <a:rPr lang="pt-BR" smtClean="0"/>
              <a:pPr/>
              <a:t>04/12/2012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21E9F5F-FACF-4BEF-BC08-5A95813F92E4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5" name="Retângulo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928934"/>
            <a:ext cx="7498080" cy="2928958"/>
          </a:xfrm>
        </p:spPr>
        <p:txBody>
          <a:bodyPr>
            <a:normAutofit/>
          </a:bodyPr>
          <a:lstStyle/>
          <a:p>
            <a:pPr algn="ctr"/>
            <a:r>
              <a:rPr lang="pt-BR" sz="2000" b="1" dirty="0" smtClean="0">
                <a:solidFill>
                  <a:schemeClr val="tx1"/>
                </a:solidFill>
              </a:rPr>
              <a:t>Sistema de Informações sobre Orçamentos Públicos em Saúde</a:t>
            </a:r>
            <a:br>
              <a:rPr lang="pt-BR" sz="2000" b="1" dirty="0" smtClean="0">
                <a:solidFill>
                  <a:schemeClr val="tx1"/>
                </a:solidFill>
              </a:rPr>
            </a:br>
            <a:r>
              <a:rPr lang="pt-BR" sz="2000" b="1" dirty="0" smtClean="0">
                <a:solidFill>
                  <a:schemeClr val="tx1"/>
                </a:solidFill>
              </a:rPr>
              <a:t/>
            </a:r>
            <a:br>
              <a:rPr lang="pt-BR" sz="2000" b="1" dirty="0" smtClean="0">
                <a:solidFill>
                  <a:schemeClr val="tx1"/>
                </a:solidFill>
              </a:rPr>
            </a:br>
            <a:r>
              <a:rPr lang="pt-BR" sz="2000" b="1" dirty="0" smtClean="0">
                <a:solidFill>
                  <a:srgbClr val="CC3300"/>
                </a:solidFill>
              </a:rPr>
              <a:t>XXIII Seminário Nacional dos Núcleos Estaduais de Apoio ao SIOPS</a:t>
            </a:r>
            <a:br>
              <a:rPr lang="pt-BR" sz="2000" b="1" dirty="0" smtClean="0">
                <a:solidFill>
                  <a:srgbClr val="CC3300"/>
                </a:solidFill>
              </a:rPr>
            </a:br>
            <a:r>
              <a:rPr lang="pt-BR" sz="2000" b="1" dirty="0" smtClean="0">
                <a:solidFill>
                  <a:srgbClr val="CC3300"/>
                </a:solidFill>
              </a:rPr>
              <a:t/>
            </a:r>
            <a:br>
              <a:rPr lang="pt-BR" sz="2000" b="1" dirty="0" smtClean="0">
                <a:solidFill>
                  <a:srgbClr val="CC3300"/>
                </a:solidFill>
              </a:rPr>
            </a:br>
            <a:r>
              <a:rPr lang="pt-BR" sz="2000" b="1" dirty="0" smtClean="0">
                <a:solidFill>
                  <a:srgbClr val="CC3300"/>
                </a:solidFill>
              </a:rPr>
              <a:t>Brasília, 03 a 07/12/12</a:t>
            </a:r>
            <a:endParaRPr lang="pt-BR" sz="2000" b="1" dirty="0"/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428625"/>
            <a:ext cx="33575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28" y="1857364"/>
            <a:ext cx="6929486" cy="1143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BR" sz="7200" dirty="0" smtClean="0">
                <a:latin typeface="Arial Narrow" pitchFamily="34" charset="0"/>
              </a:rPr>
              <a:t>Módulo da União</a:t>
            </a:r>
            <a:endParaRPr lang="pt-BR" sz="7200" dirty="0">
              <a:latin typeface="Arial Narrow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75656" y="2636912"/>
            <a:ext cx="7406640" cy="1752600"/>
          </a:xfrm>
        </p:spPr>
        <p:txBody>
          <a:bodyPr/>
          <a:lstStyle/>
          <a:p>
            <a:pPr algn="just"/>
            <a:r>
              <a:rPr lang="pt-BR" dirty="0" smtClean="0"/>
              <a:t>Esse módulo objetiva registrar e atualizar as informações de saúde sobre orçamentos públicos da União, </a:t>
            </a:r>
            <a:r>
              <a:rPr lang="pt-BR" dirty="0"/>
              <a:t>incluída sua execução, garantido o acesso público às informações</a:t>
            </a:r>
            <a:r>
              <a:rPr lang="pt-BR" dirty="0" smtClean="0"/>
              <a:t>. </a:t>
            </a:r>
            <a:endParaRPr lang="pt-BR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74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03648" y="11857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pt-BR" sz="7200" dirty="0" smtClean="0">
                <a:latin typeface="Arial Narrow" pitchFamily="34" charset="0"/>
              </a:rPr>
              <a:t>Legislação</a:t>
            </a:r>
            <a:endParaRPr lang="pt-BR" sz="7200" dirty="0">
              <a:latin typeface="Arial Narrow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1268760"/>
            <a:ext cx="8032936" cy="5184576"/>
          </a:xfrm>
        </p:spPr>
        <p:txBody>
          <a:bodyPr>
            <a:normAutofit fontScale="62500" lnSpcReduction="20000"/>
          </a:bodyPr>
          <a:lstStyle/>
          <a:p>
            <a:pPr marL="722313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pt-BR" b="1" dirty="0">
                <a:latin typeface="Vrinda" pitchFamily="34" charset="0"/>
                <a:cs typeface="Vrinda" pitchFamily="34" charset="0"/>
              </a:rPr>
              <a:t>LC 141/2012</a:t>
            </a:r>
          </a:p>
          <a:p>
            <a:pPr marL="722313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pt-BR" i="1" dirty="0" smtClean="0">
                <a:latin typeface="Vrinda" pitchFamily="34" charset="0"/>
                <a:cs typeface="Vrinda" pitchFamily="34" charset="0"/>
              </a:rPr>
              <a:t>Art</a:t>
            </a:r>
            <a:r>
              <a:rPr lang="pt-BR" i="1" dirty="0">
                <a:latin typeface="Vrinda" pitchFamily="34" charset="0"/>
                <a:cs typeface="Vrinda" pitchFamily="34" charset="0"/>
              </a:rPr>
              <a:t>. 1</a:t>
            </a:r>
            <a:r>
              <a:rPr lang="pt-BR" i="1" u="sng" baseline="30000" dirty="0">
                <a:latin typeface="Vrinda" pitchFamily="34" charset="0"/>
                <a:cs typeface="Vrinda" pitchFamily="34" charset="0"/>
              </a:rPr>
              <a:t>º</a:t>
            </a:r>
            <a:r>
              <a:rPr lang="pt-BR" i="1" dirty="0">
                <a:latin typeface="Vrinda" pitchFamily="34" charset="0"/>
                <a:cs typeface="Vrinda" pitchFamily="34" charset="0"/>
              </a:rPr>
              <a:t>  Esta Lei Complementar institui, nos termos do § </a:t>
            </a:r>
            <a:r>
              <a:rPr lang="pt-BR" i="1" dirty="0" smtClean="0">
                <a:latin typeface="Vrinda" pitchFamily="34" charset="0"/>
                <a:cs typeface="Vrinda" pitchFamily="34" charset="0"/>
              </a:rPr>
              <a:t>3</a:t>
            </a:r>
            <a:r>
              <a:rPr lang="pt-BR" i="1" baseline="30000" dirty="0" smtClean="0">
                <a:latin typeface="Vrinda" pitchFamily="34" charset="0"/>
                <a:cs typeface="Vrinda" pitchFamily="34" charset="0"/>
              </a:rPr>
              <a:t>º </a:t>
            </a:r>
            <a:r>
              <a:rPr lang="pt-BR" i="1" dirty="0" smtClean="0">
                <a:latin typeface="Vrinda" pitchFamily="34" charset="0"/>
                <a:cs typeface="Vrinda" pitchFamily="34" charset="0"/>
              </a:rPr>
              <a:t>do </a:t>
            </a:r>
            <a:r>
              <a:rPr lang="pt-BR" i="1" dirty="0">
                <a:latin typeface="Vrinda" pitchFamily="34" charset="0"/>
                <a:cs typeface="Vrinda" pitchFamily="34" charset="0"/>
              </a:rPr>
              <a:t>art. 198 da Constituição Federal: </a:t>
            </a:r>
            <a:endParaRPr lang="pt-BR" dirty="0">
              <a:latin typeface="Vrinda" pitchFamily="34" charset="0"/>
              <a:cs typeface="Vrinda" pitchFamily="34" charset="0"/>
            </a:endParaRPr>
          </a:p>
          <a:p>
            <a:pPr marL="722313" indent="0">
              <a:lnSpc>
                <a:spcPct val="120000"/>
              </a:lnSpc>
              <a:buNone/>
            </a:pPr>
            <a:r>
              <a:rPr lang="pt-BR" i="1" dirty="0">
                <a:latin typeface="Vrinda" pitchFamily="34" charset="0"/>
                <a:cs typeface="Vrinda" pitchFamily="34" charset="0"/>
              </a:rPr>
              <a:t>I - o </a:t>
            </a:r>
            <a:r>
              <a:rPr lang="pt-BR" b="1" i="1" u="sng" dirty="0">
                <a:latin typeface="Vrinda" pitchFamily="34" charset="0"/>
                <a:cs typeface="Vrinda" pitchFamily="34" charset="0"/>
              </a:rPr>
              <a:t>valor mínimo e normas de cálculo do montante mínimo a ser aplicado, anualmente, pela União em ações e serviços públicos de saúde</a:t>
            </a:r>
            <a:r>
              <a:rPr lang="pt-BR" i="1" dirty="0" smtClean="0">
                <a:latin typeface="Vrinda" pitchFamily="34" charset="0"/>
                <a:cs typeface="Vrinda" pitchFamily="34" charset="0"/>
              </a:rPr>
              <a:t>; (</a:t>
            </a:r>
            <a:r>
              <a:rPr lang="pt-BR" i="1" dirty="0" err="1" smtClean="0">
                <a:latin typeface="Vrinda" pitchFamily="34" charset="0"/>
                <a:cs typeface="Vrinda" pitchFamily="34" charset="0"/>
              </a:rPr>
              <a:t>gn</a:t>
            </a:r>
            <a:r>
              <a:rPr lang="pt-BR" i="1" dirty="0" smtClean="0">
                <a:latin typeface="Vrinda" pitchFamily="34" charset="0"/>
                <a:cs typeface="Vrinda" pitchFamily="34" charset="0"/>
              </a:rPr>
              <a:t>)</a:t>
            </a:r>
            <a:endParaRPr lang="pt-BR" dirty="0">
              <a:latin typeface="Vrinda" pitchFamily="34" charset="0"/>
              <a:cs typeface="Vrinda" pitchFamily="34" charset="0"/>
            </a:endParaRPr>
          </a:p>
          <a:p>
            <a:pPr marL="722313" indent="0">
              <a:lnSpc>
                <a:spcPct val="120000"/>
              </a:lnSpc>
              <a:buNone/>
            </a:pPr>
            <a:r>
              <a:rPr lang="pt-BR" i="1" dirty="0">
                <a:latin typeface="Vrinda" pitchFamily="34" charset="0"/>
                <a:cs typeface="Vrinda" pitchFamily="34" charset="0"/>
              </a:rPr>
              <a:t>(...) </a:t>
            </a:r>
            <a:endParaRPr lang="pt-BR" dirty="0">
              <a:latin typeface="Vrinda" pitchFamily="34" charset="0"/>
              <a:cs typeface="Vrinda" pitchFamily="34" charset="0"/>
            </a:endParaRPr>
          </a:p>
          <a:p>
            <a:pPr marL="722313" indent="0">
              <a:lnSpc>
                <a:spcPct val="120000"/>
              </a:lnSpc>
              <a:buNone/>
            </a:pPr>
            <a:r>
              <a:rPr lang="pt-BR" i="1" dirty="0">
                <a:latin typeface="Vrinda" pitchFamily="34" charset="0"/>
                <a:cs typeface="Vrinda" pitchFamily="34" charset="0"/>
              </a:rPr>
              <a:t>III - critérios de rateio dos recursos da União vinculados à saúde destinados aos Estados, ao Distrito Federal e aos Municípios, e dos Estados destinados aos seus respectivos Municípios, visando à progressiva redução das disparidades regionais; </a:t>
            </a:r>
            <a:endParaRPr lang="pt-BR" dirty="0">
              <a:latin typeface="Vrinda" pitchFamily="34" charset="0"/>
              <a:cs typeface="Vrinda" pitchFamily="34" charset="0"/>
            </a:endParaRPr>
          </a:p>
          <a:p>
            <a:pPr marL="722313" indent="0">
              <a:lnSpc>
                <a:spcPct val="120000"/>
              </a:lnSpc>
              <a:buNone/>
            </a:pPr>
            <a:r>
              <a:rPr lang="pt-BR" i="1" dirty="0">
                <a:latin typeface="Vrinda" pitchFamily="34" charset="0"/>
                <a:cs typeface="Vrinda" pitchFamily="34" charset="0"/>
              </a:rPr>
              <a:t>IV - normas de fiscalização, avaliação e controle das despesas com saúde nas esferas federal, estadual, distrital e municipal. </a:t>
            </a:r>
            <a:endParaRPr lang="pt-BR" dirty="0">
              <a:latin typeface="Vrinda" pitchFamily="34" charset="0"/>
              <a:cs typeface="Vrind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46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03648" y="548680"/>
            <a:ext cx="7498080" cy="724942"/>
          </a:xfrm>
        </p:spPr>
        <p:txBody>
          <a:bodyPr>
            <a:normAutofit fontScale="90000"/>
          </a:bodyPr>
          <a:lstStyle/>
          <a:p>
            <a:r>
              <a:rPr lang="pt-BR" sz="3600" b="1" dirty="0" smtClean="0">
                <a:latin typeface="Arial Narrow" pitchFamily="34" charset="0"/>
                <a:cs typeface="Vrinda" pitchFamily="34" charset="0"/>
              </a:rPr>
              <a:t>Do Mínimo e das Normas do Cálculo:</a:t>
            </a:r>
            <a:r>
              <a:rPr lang="pt-BR" sz="4400" b="1" dirty="0">
                <a:latin typeface="Vrinda" pitchFamily="34" charset="0"/>
                <a:cs typeface="Vrinda" pitchFamily="34" charset="0"/>
              </a:rPr>
              <a:t/>
            </a:r>
            <a:br>
              <a:rPr lang="pt-BR" sz="4400" b="1" dirty="0">
                <a:latin typeface="Vrinda" pitchFamily="34" charset="0"/>
                <a:cs typeface="Vrinda" pitchFamily="34" charset="0"/>
              </a:rPr>
            </a:b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403648" y="1340768"/>
            <a:ext cx="7498080" cy="4619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pt-BR" sz="2400" b="1" dirty="0">
                <a:latin typeface="Vrinda" pitchFamily="34" charset="0"/>
                <a:cs typeface="Vrinda" pitchFamily="34" charset="0"/>
              </a:rPr>
              <a:t>LC 141/2012</a:t>
            </a:r>
          </a:p>
          <a:p>
            <a:pPr marL="82296" indent="0" algn="just">
              <a:buNone/>
            </a:pPr>
            <a:r>
              <a:rPr lang="pt-BR" sz="2400" i="1" dirty="0" smtClean="0">
                <a:latin typeface="Vrinda" pitchFamily="34" charset="0"/>
                <a:cs typeface="Vrinda" pitchFamily="34" charset="0"/>
              </a:rPr>
              <a:t>Art</a:t>
            </a:r>
            <a:r>
              <a:rPr lang="pt-BR" sz="2400" i="1" dirty="0">
                <a:latin typeface="Vrinda" pitchFamily="34" charset="0"/>
                <a:cs typeface="Vrinda" pitchFamily="34" charset="0"/>
              </a:rPr>
              <a:t>. 5</a:t>
            </a:r>
            <a:r>
              <a:rPr lang="pt-BR" sz="2400" i="1" u="sng" baseline="30000" dirty="0">
                <a:latin typeface="Vrinda" pitchFamily="34" charset="0"/>
                <a:cs typeface="Vrinda" pitchFamily="34" charset="0"/>
              </a:rPr>
              <a:t>o</a:t>
            </a:r>
            <a:r>
              <a:rPr lang="pt-BR" sz="2400" i="1" dirty="0">
                <a:latin typeface="Vrinda" pitchFamily="34" charset="0"/>
                <a:cs typeface="Vrinda" pitchFamily="34" charset="0"/>
              </a:rPr>
              <a:t> A União aplicará, anualmente, em ações e serviços públicos de saúde, </a:t>
            </a:r>
            <a:r>
              <a:rPr lang="pt-BR" sz="2400" b="1" i="1" u="sng" dirty="0">
                <a:latin typeface="Vrinda" pitchFamily="34" charset="0"/>
                <a:cs typeface="Vrinda" pitchFamily="34" charset="0"/>
              </a:rPr>
              <a:t>o montante correspondente ao valor empenhado no exercício financeiro anterior</a:t>
            </a:r>
            <a:r>
              <a:rPr lang="pt-BR" sz="2400" i="1" dirty="0">
                <a:latin typeface="Vrinda" pitchFamily="34" charset="0"/>
                <a:cs typeface="Vrinda" pitchFamily="34" charset="0"/>
              </a:rPr>
              <a:t>, apurado nos termos desta Lei Complementar, </a:t>
            </a:r>
            <a:r>
              <a:rPr lang="pt-BR" sz="2400" b="1" i="1" u="sng" dirty="0">
                <a:latin typeface="Vrinda" pitchFamily="34" charset="0"/>
                <a:cs typeface="Vrinda" pitchFamily="34" charset="0"/>
              </a:rPr>
              <a:t>acrescido de, no mínimo, o percentual correspondente à variação nominal do Produto Interno Bruto (PIB) ocorrida no ano anterior ao da lei orçamentária anual</a:t>
            </a:r>
            <a:r>
              <a:rPr lang="pt-BR" sz="2400" b="1" i="1" dirty="0">
                <a:latin typeface="Vrinda" pitchFamily="34" charset="0"/>
                <a:cs typeface="Vrinda" pitchFamily="34" charset="0"/>
              </a:rPr>
              <a:t>.</a:t>
            </a:r>
            <a:r>
              <a:rPr lang="pt-BR" sz="2400" i="1" dirty="0">
                <a:latin typeface="Vrinda" pitchFamily="34" charset="0"/>
                <a:cs typeface="Vrinda" pitchFamily="34" charset="0"/>
              </a:rPr>
              <a:t> </a:t>
            </a:r>
            <a:r>
              <a:rPr lang="pt-BR" sz="2400" i="1" dirty="0" smtClean="0">
                <a:latin typeface="Vrinda" pitchFamily="34" charset="0"/>
                <a:cs typeface="Vrinda" pitchFamily="34" charset="0"/>
              </a:rPr>
              <a:t>(</a:t>
            </a:r>
            <a:r>
              <a:rPr lang="pt-BR" sz="2400" i="1" dirty="0" err="1" smtClean="0">
                <a:latin typeface="Vrinda" pitchFamily="34" charset="0"/>
                <a:cs typeface="Vrinda" pitchFamily="34" charset="0"/>
              </a:rPr>
              <a:t>gn</a:t>
            </a:r>
            <a:r>
              <a:rPr lang="pt-BR" sz="2400" i="1" dirty="0" smtClean="0">
                <a:latin typeface="Vrinda" pitchFamily="34" charset="0"/>
                <a:cs typeface="Vrinda" pitchFamily="34" charset="0"/>
              </a:rPr>
              <a:t>)</a:t>
            </a:r>
            <a:endParaRPr lang="pt-BR" sz="2400" i="1" dirty="0">
              <a:latin typeface="Vrinda" pitchFamily="34" charset="0"/>
              <a:cs typeface="Vrinda" pitchFamily="34" charset="0"/>
            </a:endParaRPr>
          </a:p>
          <a:p>
            <a:pPr marL="82296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7208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403648" y="980728"/>
            <a:ext cx="7498080" cy="5328592"/>
          </a:xfrm>
        </p:spPr>
        <p:txBody>
          <a:bodyPr>
            <a:normAutofit fontScale="62500" lnSpcReduction="20000"/>
          </a:bodyPr>
          <a:lstStyle/>
          <a:p>
            <a:pPr marL="82296" indent="0">
              <a:lnSpc>
                <a:spcPct val="120000"/>
              </a:lnSpc>
              <a:buNone/>
            </a:pPr>
            <a:r>
              <a:rPr lang="pt-BR" sz="3500" b="1" dirty="0" smtClean="0">
                <a:latin typeface="Vrinda" pitchFamily="34" charset="0"/>
                <a:cs typeface="Vrinda" pitchFamily="34" charset="0"/>
              </a:rPr>
              <a:t>LC 141/2012</a:t>
            </a:r>
          </a:p>
          <a:p>
            <a:pPr marL="82296" indent="0" algn="just">
              <a:lnSpc>
                <a:spcPct val="120000"/>
              </a:lnSpc>
              <a:buNone/>
            </a:pPr>
            <a:r>
              <a:rPr lang="pt-BR" i="1" dirty="0" smtClean="0">
                <a:latin typeface="Vrinda" pitchFamily="34" charset="0"/>
                <a:cs typeface="Vrinda" pitchFamily="34" charset="0"/>
              </a:rPr>
              <a:t>Art</a:t>
            </a:r>
            <a:r>
              <a:rPr lang="pt-BR" i="1" dirty="0">
                <a:latin typeface="Vrinda" pitchFamily="34" charset="0"/>
                <a:cs typeface="Vrinda" pitchFamily="34" charset="0"/>
              </a:rPr>
              <a:t>. 39. Sem prejuízo das atribuições próprias do Poder Legislativo e do Tribunal de Contas de cada ente da Federação, o Ministério da Saúde manterá sistema de registro eletrônico centralizado das informações de saúde referentes aos orçamentos públicos da União, dos Estados, do Distrito Federal e dos Municípios, incluída sua execução, garantido o acesso público às informações. </a:t>
            </a:r>
            <a:endParaRPr lang="pt-BR" dirty="0">
              <a:latin typeface="Vrinda" pitchFamily="34" charset="0"/>
              <a:cs typeface="Vrinda" pitchFamily="34" charset="0"/>
            </a:endParaRPr>
          </a:p>
          <a:p>
            <a:pPr marL="82296" indent="0" algn="just">
              <a:lnSpc>
                <a:spcPct val="120000"/>
              </a:lnSpc>
              <a:buNone/>
            </a:pPr>
            <a:r>
              <a:rPr lang="pt-BR" i="1" dirty="0">
                <a:latin typeface="Vrinda" pitchFamily="34" charset="0"/>
                <a:cs typeface="Vrinda" pitchFamily="34" charset="0"/>
              </a:rPr>
              <a:t>§ 1º O Sistema de Informação sobre Orçamento Público em Saúde (</a:t>
            </a:r>
            <a:r>
              <a:rPr lang="pt-BR" i="1" dirty="0" err="1">
                <a:latin typeface="Vrinda" pitchFamily="34" charset="0"/>
                <a:cs typeface="Vrinda" pitchFamily="34" charset="0"/>
              </a:rPr>
              <a:t>Siops</a:t>
            </a:r>
            <a:r>
              <a:rPr lang="pt-BR" i="1" dirty="0">
                <a:latin typeface="Vrinda" pitchFamily="34" charset="0"/>
                <a:cs typeface="Vrinda" pitchFamily="34" charset="0"/>
              </a:rPr>
              <a:t>), ou outro sistema que venha a substituí-lo, será desenvolvido com observância dos seguintes requisitos mínimos, além de outros estabelecidos pelo Ministério da Saúde mediante regulamento: </a:t>
            </a:r>
            <a:endParaRPr lang="pt-BR" dirty="0">
              <a:latin typeface="Vrinda" pitchFamily="34" charset="0"/>
              <a:cs typeface="Vrinda" pitchFamily="34" charset="0"/>
            </a:endParaRPr>
          </a:p>
          <a:p>
            <a:pPr marL="82296" indent="0" algn="just">
              <a:lnSpc>
                <a:spcPct val="120000"/>
              </a:lnSpc>
              <a:buNone/>
            </a:pPr>
            <a:r>
              <a:rPr lang="pt-BR" i="1" dirty="0">
                <a:latin typeface="Vrinda" pitchFamily="34" charset="0"/>
                <a:cs typeface="Vrinda" pitchFamily="34" charset="0"/>
              </a:rPr>
              <a:t>I - </a:t>
            </a:r>
            <a:r>
              <a:rPr lang="pt-BR" b="1" i="1" u="sng" dirty="0">
                <a:latin typeface="Vrinda" pitchFamily="34" charset="0"/>
                <a:cs typeface="Vrinda" pitchFamily="34" charset="0"/>
              </a:rPr>
              <a:t>obrigatoriedade</a:t>
            </a:r>
            <a:r>
              <a:rPr lang="pt-BR" i="1" dirty="0">
                <a:latin typeface="Vrinda" pitchFamily="34" charset="0"/>
                <a:cs typeface="Vrinda" pitchFamily="34" charset="0"/>
              </a:rPr>
              <a:t> de </a:t>
            </a:r>
            <a:r>
              <a:rPr lang="pt-BR" b="1" i="1" u="sng" dirty="0">
                <a:latin typeface="Vrinda" pitchFamily="34" charset="0"/>
                <a:cs typeface="Vrinda" pitchFamily="34" charset="0"/>
              </a:rPr>
              <a:t>registro e atualização</a:t>
            </a:r>
            <a:r>
              <a:rPr lang="pt-BR" i="1" dirty="0">
                <a:latin typeface="Vrinda" pitchFamily="34" charset="0"/>
                <a:cs typeface="Vrinda" pitchFamily="34" charset="0"/>
              </a:rPr>
              <a:t> permanente dos </a:t>
            </a:r>
            <a:r>
              <a:rPr lang="pt-BR" b="1" i="1" u="sng" dirty="0">
                <a:latin typeface="Vrinda" pitchFamily="34" charset="0"/>
                <a:cs typeface="Vrinda" pitchFamily="34" charset="0"/>
              </a:rPr>
              <a:t>dados</a:t>
            </a:r>
            <a:r>
              <a:rPr lang="pt-BR" i="1" dirty="0">
                <a:latin typeface="Vrinda" pitchFamily="34" charset="0"/>
                <a:cs typeface="Vrinda" pitchFamily="34" charset="0"/>
              </a:rPr>
              <a:t> pela </a:t>
            </a:r>
            <a:r>
              <a:rPr lang="pt-BR" b="1" i="1" u="sng" dirty="0">
                <a:latin typeface="Vrinda" pitchFamily="34" charset="0"/>
                <a:cs typeface="Vrinda" pitchFamily="34" charset="0"/>
              </a:rPr>
              <a:t>União</a:t>
            </a:r>
            <a:r>
              <a:rPr lang="pt-BR" i="1" dirty="0">
                <a:latin typeface="Vrinda" pitchFamily="34" charset="0"/>
                <a:cs typeface="Vrinda" pitchFamily="34" charset="0"/>
              </a:rPr>
              <a:t>, pelos Estados, pelo Distrito Federal e pelos Municípios; (</a:t>
            </a:r>
            <a:r>
              <a:rPr lang="pt-BR" i="1" dirty="0" err="1">
                <a:latin typeface="Vrinda" pitchFamily="34" charset="0"/>
                <a:cs typeface="Vrinda" pitchFamily="34" charset="0"/>
              </a:rPr>
              <a:t>gn</a:t>
            </a:r>
            <a:r>
              <a:rPr lang="pt-BR" i="1" dirty="0">
                <a:latin typeface="Vrinda" pitchFamily="34" charset="0"/>
                <a:cs typeface="Vrinda" pitchFamily="34" charset="0"/>
              </a:rPr>
              <a:t>)</a:t>
            </a:r>
            <a:endParaRPr lang="pt-BR" dirty="0">
              <a:latin typeface="Vrinda" pitchFamily="34" charset="0"/>
              <a:cs typeface="Vrinda" pitchFamily="34" charset="0"/>
            </a:endParaRPr>
          </a:p>
          <a:p>
            <a:pPr marL="82296" indent="0">
              <a:buNone/>
            </a:pPr>
            <a:endParaRPr lang="pt-BR" dirty="0">
              <a:latin typeface="Vrinda" pitchFamily="34" charset="0"/>
              <a:cs typeface="Vrinda" pitchFamily="34" charset="0"/>
            </a:endParaRPr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1403648" y="404664"/>
            <a:ext cx="7498080" cy="72494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pt-BR" sz="3600" b="1" dirty="0" smtClean="0">
                <a:latin typeface="Arial Narrow" pitchFamily="34" charset="0"/>
                <a:cs typeface="Vrinda" pitchFamily="34" charset="0"/>
              </a:rPr>
              <a:t>Da Obrigatoriedade de Registro:</a:t>
            </a:r>
            <a:r>
              <a:rPr lang="pt-BR" sz="3600" b="1" dirty="0" smtClean="0">
                <a:latin typeface="Vrinda" pitchFamily="34" charset="0"/>
                <a:cs typeface="Vrinda" pitchFamily="34" charset="0"/>
              </a:rPr>
              <a:t/>
            </a:r>
            <a:br>
              <a:rPr lang="pt-BR" sz="3600" b="1" dirty="0" smtClean="0">
                <a:latin typeface="Vrinda" pitchFamily="34" charset="0"/>
                <a:cs typeface="Vrinda" pitchFamily="34" charset="0"/>
              </a:rPr>
            </a:b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201709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435608" y="1844824"/>
            <a:ext cx="7498080" cy="3384376"/>
          </a:xfrm>
        </p:spPr>
        <p:txBody>
          <a:bodyPr>
            <a:normAutofit/>
          </a:bodyPr>
          <a:lstStyle/>
          <a:p>
            <a:pPr marL="82296" indent="0">
              <a:lnSpc>
                <a:spcPct val="120000"/>
              </a:lnSpc>
              <a:buNone/>
            </a:pPr>
            <a:r>
              <a:rPr lang="pt-BR" sz="2400" b="1" dirty="0" smtClean="0">
                <a:latin typeface="Vrinda" pitchFamily="34" charset="0"/>
                <a:cs typeface="Vrinda" pitchFamily="34" charset="0"/>
              </a:rPr>
              <a:t>DECRETO Nº 7.827/2012</a:t>
            </a:r>
          </a:p>
          <a:p>
            <a:pPr marL="82296" indent="0" algn="just">
              <a:spcBef>
                <a:spcPts val="1200"/>
              </a:spcBef>
              <a:buNone/>
            </a:pPr>
            <a:r>
              <a:rPr lang="pt-BR" sz="2400" i="1" dirty="0" smtClean="0">
                <a:latin typeface="Vrinda" pitchFamily="34" charset="0"/>
                <a:cs typeface="Vrinda" pitchFamily="34" charset="0"/>
              </a:rPr>
              <a:t>Art</a:t>
            </a:r>
            <a:r>
              <a:rPr lang="pt-BR" sz="2400" i="1" dirty="0">
                <a:latin typeface="Vrinda" pitchFamily="34" charset="0"/>
                <a:cs typeface="Vrinda" pitchFamily="34" charset="0"/>
              </a:rPr>
              <a:t>. 3º O SIOPS será estruturado pelo Ministério da Saúde, observados os seguintes requisitos mínimos: </a:t>
            </a:r>
          </a:p>
          <a:p>
            <a:pPr marL="82296" indent="0" algn="just">
              <a:buNone/>
            </a:pPr>
            <a:r>
              <a:rPr lang="pt-BR" sz="2400" i="1" dirty="0">
                <a:latin typeface="Vrinda" pitchFamily="34" charset="0"/>
                <a:cs typeface="Vrinda" pitchFamily="34" charset="0"/>
              </a:rPr>
              <a:t>I - </a:t>
            </a:r>
            <a:r>
              <a:rPr lang="pt-BR" sz="2400" b="1" i="1" u="sng" dirty="0">
                <a:latin typeface="Vrinda" pitchFamily="34" charset="0"/>
                <a:cs typeface="Vrinda" pitchFamily="34" charset="0"/>
              </a:rPr>
              <a:t>registro obrigatório e atualização permanente dos dados no Sistema pela União</a:t>
            </a:r>
            <a:r>
              <a:rPr lang="pt-BR" sz="2400" i="1" dirty="0">
                <a:latin typeface="Vrinda" pitchFamily="34" charset="0"/>
                <a:cs typeface="Vrinda" pitchFamily="34" charset="0"/>
              </a:rPr>
              <a:t>, Estados, Distrito Federal e Municípios; </a:t>
            </a:r>
            <a:r>
              <a:rPr lang="pt-BR" sz="2400" i="1" dirty="0" smtClean="0">
                <a:latin typeface="Vrinda" pitchFamily="34" charset="0"/>
                <a:cs typeface="Vrinda" pitchFamily="34" charset="0"/>
              </a:rPr>
              <a:t>(</a:t>
            </a:r>
            <a:r>
              <a:rPr lang="pt-BR" sz="2400" i="1" dirty="0" err="1" smtClean="0">
                <a:latin typeface="Vrinda" pitchFamily="34" charset="0"/>
                <a:cs typeface="Vrinda" pitchFamily="34" charset="0"/>
              </a:rPr>
              <a:t>gn</a:t>
            </a:r>
            <a:r>
              <a:rPr lang="pt-BR" sz="2400" i="1" dirty="0" smtClean="0">
                <a:latin typeface="Vrinda" pitchFamily="34" charset="0"/>
                <a:cs typeface="Vrinda" pitchFamily="34" charset="0"/>
              </a:rPr>
              <a:t>)</a:t>
            </a:r>
            <a:endParaRPr lang="pt-BR" sz="2400" i="1" dirty="0">
              <a:latin typeface="Vrinda" pitchFamily="34" charset="0"/>
              <a:cs typeface="Vrinda" pitchFamily="34" charset="0"/>
            </a:endParaRPr>
          </a:p>
          <a:p>
            <a:pPr marL="82296" indent="0">
              <a:buNone/>
            </a:pPr>
            <a:endParaRPr lang="pt-BR" dirty="0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1403648" y="980728"/>
            <a:ext cx="7498080" cy="72494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pt-BR" sz="3600" b="1" dirty="0" smtClean="0">
                <a:latin typeface="Arial Narrow" pitchFamily="34" charset="0"/>
                <a:cs typeface="Vrinda" pitchFamily="34" charset="0"/>
              </a:rPr>
              <a:t>Da Obrigatoriedade de Registro:</a:t>
            </a:r>
            <a:r>
              <a:rPr lang="pt-BR" sz="3600" b="1" dirty="0" smtClean="0">
                <a:latin typeface="Vrinda" pitchFamily="34" charset="0"/>
                <a:cs typeface="Vrinda" pitchFamily="34" charset="0"/>
              </a:rPr>
              <a:t/>
            </a:r>
            <a:br>
              <a:rPr lang="pt-BR" sz="3600" b="1" dirty="0" smtClean="0">
                <a:latin typeface="Vrinda" pitchFamily="34" charset="0"/>
                <a:cs typeface="Vrinda" pitchFamily="34" charset="0"/>
              </a:rPr>
            </a:b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54592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ício">
  <a:themeElements>
    <a:clrScheme name="Solstí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í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í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284</TotalTime>
  <Words>311</Words>
  <Application>Microsoft Office PowerPoint</Application>
  <PresentationFormat>Apresentação na tela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7" baseType="lpstr">
      <vt:lpstr>Solstício</vt:lpstr>
      <vt:lpstr>Sistema de Informações sobre Orçamentos Públicos em Saúde  XXIII Seminário Nacional dos Núcleos Estaduais de Apoio ao SIOPS  Brasília, 03 a 07/12/12</vt:lpstr>
      <vt:lpstr>Módulo da União</vt:lpstr>
      <vt:lpstr>Legislação</vt:lpstr>
      <vt:lpstr>Do Mínimo e das Normas do Cálculo: 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Módulo da União</dc:title>
  <dc:creator>José  Eudes Barbosa de Menezes</dc:creator>
  <cp:lastModifiedBy>Cinetecnica Locacoes</cp:lastModifiedBy>
  <cp:revision>27</cp:revision>
  <cp:lastPrinted>2012-12-04T10:22:27Z</cp:lastPrinted>
  <dcterms:created xsi:type="dcterms:W3CDTF">2012-11-22T18:18:23Z</dcterms:created>
  <dcterms:modified xsi:type="dcterms:W3CDTF">2012-12-04T10:23:15Z</dcterms:modified>
</cp:coreProperties>
</file>