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5" r:id="rId3"/>
    <p:sldId id="256" r:id="rId4"/>
    <p:sldId id="257" r:id="rId5"/>
    <p:sldId id="258" r:id="rId6"/>
    <p:sldId id="274" r:id="rId7"/>
    <p:sldId id="259" r:id="rId8"/>
    <p:sldId id="260" r:id="rId9"/>
    <p:sldId id="273" r:id="rId10"/>
    <p:sldId id="262" r:id="rId11"/>
    <p:sldId id="261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955317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933647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211715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497154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53297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12877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898591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768398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87101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877005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103029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235342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siops.datasus.gov.br/Documentacao/lei_comp_101.pdf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siops-homologa2.datasus.gov.br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siops.datasus.gov.br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siops-homologa2.datasus.gov.br/msu_login2.php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00240"/>
            <a:ext cx="8229600" cy="3357586"/>
          </a:xfrm>
        </p:spPr>
        <p:txBody>
          <a:bodyPr>
            <a:normAutofit/>
          </a:bodyPr>
          <a:lstStyle/>
          <a:p>
            <a: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XXIII </a:t>
            </a:r>
            <a: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Seminário Nacional dos Núcleos Estaduais de Apoio ao SIOPS</a:t>
            </a:r>
            <a:b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Brasília (DF), 03 a 07/12/2012</a:t>
            </a:r>
            <a:endParaRPr lang="pt-BR" sz="2000" dirty="0"/>
          </a:p>
        </p:txBody>
      </p:sp>
      <p:pic>
        <p:nvPicPr>
          <p:cNvPr id="4" name="Picture 6" descr="C:\Users\luciene.lira\Pictures\dilm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71787" y="5715016"/>
            <a:ext cx="3400425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75" y="428625"/>
            <a:ext cx="33575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728" y="2071678"/>
            <a:ext cx="5929354" cy="13573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2707998" y="1772816"/>
            <a:ext cx="61926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Escopo do menu por perfil: </a:t>
            </a:r>
          </a:p>
          <a:p>
            <a:pPr marL="285750" indent="-285750">
              <a:buFont typeface="Arial" charset="0"/>
              <a:buChar char="•"/>
            </a:pPr>
            <a:endParaRPr lang="pt-BR" b="1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b="1" dirty="0" smtClean="0"/>
              <a:t>Substituto do Ministro : </a:t>
            </a:r>
            <a:r>
              <a:rPr lang="pt-BR" dirty="0" smtClean="0"/>
              <a:t>neste </a:t>
            </a:r>
            <a:r>
              <a:rPr lang="pt-BR" dirty="0" smtClean="0"/>
              <a:t>perfil o acesso é liberado para as telas de </a:t>
            </a:r>
            <a:r>
              <a:rPr lang="pt-BR" dirty="0">
                <a:solidFill>
                  <a:srgbClr val="FF0000"/>
                </a:solidFill>
              </a:rPr>
              <a:t>Cadastros</a:t>
            </a:r>
            <a:r>
              <a:rPr lang="pt-BR" dirty="0"/>
              <a:t>  (Dados Gerais, Informações </a:t>
            </a:r>
            <a:r>
              <a:rPr lang="pt-BR" dirty="0" smtClean="0"/>
              <a:t>Adicionais, </a:t>
            </a:r>
            <a:r>
              <a:rPr lang="pt-BR" dirty="0"/>
              <a:t>Substituto do </a:t>
            </a:r>
            <a:r>
              <a:rPr lang="pt-BR" dirty="0" smtClean="0"/>
              <a:t>Ministro e Responsável Pelo Preenchimento) </a:t>
            </a:r>
            <a:r>
              <a:rPr lang="pt-BR" dirty="0"/>
              <a:t>e  </a:t>
            </a:r>
            <a:r>
              <a:rPr lang="pt-BR" dirty="0">
                <a:solidFill>
                  <a:srgbClr val="FF0000"/>
                </a:solidFill>
              </a:rPr>
              <a:t>Pré – Visualização de Relatórios </a:t>
            </a:r>
            <a:r>
              <a:rPr lang="pt-BR" dirty="0" smtClean="0"/>
              <a:t>(</a:t>
            </a:r>
            <a:r>
              <a:rPr lang="pt-BR" dirty="0"/>
              <a:t>Indicadores, </a:t>
            </a:r>
            <a:r>
              <a:rPr lang="pt-BR" dirty="0" smtClean="0"/>
              <a:t> </a:t>
            </a:r>
            <a:r>
              <a:rPr lang="pt-BR" dirty="0"/>
              <a:t>LC 141/12 e Homologação).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pt-B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318940"/>
            <a:ext cx="2707998" cy="5539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130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55776" y="1687741"/>
            <a:ext cx="61926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Escopo do menu por perfil: </a:t>
            </a:r>
          </a:p>
          <a:p>
            <a:pPr marL="285750" indent="-285750">
              <a:buFont typeface="Arial" charset="0"/>
              <a:buChar char="•"/>
            </a:pPr>
            <a:endParaRPr lang="pt-BR" b="1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b="1" dirty="0" smtClean="0"/>
              <a:t>Responsável Pelo Preenchimento: </a:t>
            </a:r>
            <a:r>
              <a:rPr lang="pt-BR" dirty="0" smtClean="0"/>
              <a:t>neste </a:t>
            </a:r>
            <a:r>
              <a:rPr lang="pt-BR" dirty="0" smtClean="0"/>
              <a:t>perfil o acesso é liberado para as telas de  </a:t>
            </a:r>
            <a:r>
              <a:rPr lang="pt-BR" dirty="0" smtClean="0">
                <a:solidFill>
                  <a:srgbClr val="FF0000"/>
                </a:solidFill>
              </a:rPr>
              <a:t>Cadastro</a:t>
            </a:r>
            <a:r>
              <a:rPr lang="pt-BR" dirty="0" smtClean="0"/>
              <a:t>  (Responsável pelo Preenchimento) , Declaração (Despesa da Administração Direta, Despesa por Subfunção, Despesa por Bloco de Financiamento e FUNCEP) e  </a:t>
            </a:r>
            <a:r>
              <a:rPr lang="pt-BR" dirty="0" smtClean="0">
                <a:solidFill>
                  <a:srgbClr val="FF0000"/>
                </a:solidFill>
              </a:rPr>
              <a:t>Pré </a:t>
            </a:r>
            <a:r>
              <a:rPr lang="pt-BR" dirty="0">
                <a:solidFill>
                  <a:srgbClr val="FF0000"/>
                </a:solidFill>
              </a:rPr>
              <a:t>– Visualização de Relatórios </a:t>
            </a:r>
            <a:r>
              <a:rPr lang="pt-BR" dirty="0" smtClean="0"/>
              <a:t>(</a:t>
            </a:r>
            <a:r>
              <a:rPr lang="pt-BR" dirty="0"/>
              <a:t>Indicadores, </a:t>
            </a:r>
            <a:r>
              <a:rPr lang="pt-BR" dirty="0" smtClean="0"/>
              <a:t> </a:t>
            </a:r>
            <a:r>
              <a:rPr lang="pt-BR" dirty="0"/>
              <a:t>LC 141/12 e Homologação).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2652967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0367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59532" y="15936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Módulo da União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- Cadastro de Autoridade da União (Gestor) 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5925" y="2348880"/>
            <a:ext cx="5772150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0251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23528" y="161638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Módulo da União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Cadastro – Responsável pelo Preenchimento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24003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9" y="2636912"/>
            <a:ext cx="6120679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623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12723" y="1328193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Módulo da União</a:t>
            </a:r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 Cadastro: Dados Gerais 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2295525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24744"/>
            <a:ext cx="5868144" cy="57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7301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07504" y="1593665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Módulo da União</a:t>
            </a:r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 Cadastro :</a:t>
            </a:r>
          </a:p>
          <a:p>
            <a:r>
              <a:rPr lang="pt-BR" dirty="0"/>
              <a:t> </a:t>
            </a:r>
            <a:r>
              <a:rPr lang="pt-BR" dirty="0" smtClean="0"/>
              <a:t>    Informações Adicionais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077" y="2780928"/>
            <a:ext cx="239698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2337" y="1318940"/>
            <a:ext cx="6031663" cy="5422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9665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59532" y="1484784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Módulo da União 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Cadastro: Substituto do Ministro 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48880"/>
            <a:ext cx="2390775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1" y="2492896"/>
            <a:ext cx="6192688" cy="2827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2985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40803" y="1313100"/>
            <a:ext cx="8462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Módulo da União</a:t>
            </a:r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 Declaração: Despesa da Administração Direta</a:t>
            </a:r>
            <a:endParaRPr lang="pt-BR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887"/>
            <a:ext cx="9144000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803" y="2060848"/>
            <a:ext cx="8601075" cy="450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2915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2188" y="1593665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Módulo da União 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Telas Declaração: 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pt-BR" dirty="0" smtClean="0"/>
              <a:t>Despesa por Subfunção 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pt-BR" dirty="0" smtClean="0"/>
              <a:t>Despesa por Bloco de Financiamento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pt-BR" dirty="0" smtClean="0"/>
              <a:t>FUNCEP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pt-BR" dirty="0" smtClean="0"/>
              <a:t>Restos a Pagar 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84784"/>
            <a:ext cx="4467225" cy="435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2915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59532" y="15936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Módulo da União 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Pré – Visualização de Relatórios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565" y="2492896"/>
            <a:ext cx="3334339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75642"/>
            <a:ext cx="214312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414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179512" y="2348880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A </a:t>
            </a:r>
            <a:r>
              <a:rPr lang="pt-BR" dirty="0">
                <a:hlinkClick r:id="rId2"/>
              </a:rPr>
              <a:t>Lei Complementar </a:t>
            </a:r>
            <a:r>
              <a:rPr lang="pt-BR" dirty="0" smtClean="0">
                <a:hlinkClick r:id="rId2"/>
              </a:rPr>
              <a:t>nº.141</a:t>
            </a:r>
            <a:r>
              <a:rPr lang="pt-BR" dirty="0"/>
              <a:t>, de 13 de janeiro de 2012 , determina a obrigatoriedade de registro e atualização permanente dos dados pela </a:t>
            </a:r>
            <a:r>
              <a:rPr lang="pt-BR" b="1" dirty="0">
                <a:solidFill>
                  <a:srgbClr val="FF0000"/>
                </a:solidFill>
              </a:rPr>
              <a:t>União</a:t>
            </a:r>
            <a:r>
              <a:rPr lang="pt-BR" dirty="0"/>
              <a:t>, pelos estados, pelo Distrito Federal e pelos municípios, das informações de saúde referentes aos orçamentos públicos, incluída sua execução, garantido o acesso público às informações, por meio do Sistema de Informações sobre Orçamentos Públicos em Saúde (SIOPS). O Módulo da União é a plataforma web do SIOPS que possibilita o registro dessas informações pelo Ministério da Saúde, para gerar o </a:t>
            </a:r>
            <a:r>
              <a:rPr lang="pt-BR" dirty="0" smtClean="0"/>
              <a:t>Demonstrativo </a:t>
            </a:r>
            <a:r>
              <a:rPr lang="pt-BR" dirty="0"/>
              <a:t>de </a:t>
            </a:r>
            <a:r>
              <a:rPr lang="pt-BR" dirty="0" smtClean="0"/>
              <a:t>Despesas </a:t>
            </a:r>
            <a:r>
              <a:rPr lang="pt-BR" dirty="0"/>
              <a:t>com </a:t>
            </a:r>
            <a:r>
              <a:rPr lang="pt-BR" dirty="0" smtClean="0"/>
              <a:t>Saúde </a:t>
            </a:r>
            <a:r>
              <a:rPr lang="pt-BR" dirty="0"/>
              <a:t>do Relatório Resumido de Execução </a:t>
            </a:r>
            <a:r>
              <a:rPr lang="pt-BR" dirty="0" smtClean="0"/>
              <a:t>Orçamentária (RREO), </a:t>
            </a:r>
            <a:r>
              <a:rPr lang="pt-BR" dirty="0"/>
              <a:t>indicadores e outros relatórios, disponibilizados ao público geral na internet.</a:t>
            </a:r>
          </a:p>
          <a:p>
            <a:pPr algn="just"/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171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59532" y="1556792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Acesso ao link do Módulo da União no Site do SIOPS (Testes):</a:t>
            </a:r>
          </a:p>
          <a:p>
            <a:endParaRPr lang="pt-BR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dirty="0" smtClean="0"/>
              <a:t>Site de homologação - Realização de testes e apresentações.</a:t>
            </a:r>
          </a:p>
          <a:p>
            <a:pPr marL="285750" indent="-285750">
              <a:buFont typeface="Arial" pitchFamily="34" charset="0"/>
              <a:buChar char="•"/>
            </a:pPr>
            <a:endParaRPr lang="pt-BR" dirty="0"/>
          </a:p>
          <a:p>
            <a:r>
              <a:rPr lang="pt-BR" dirty="0" smtClean="0">
                <a:hlinkClick r:id="rId2"/>
              </a:rPr>
              <a:t>http://siops-homologa2.datasus.gov.br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34854"/>
            <a:ext cx="5908149" cy="3635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140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95536" y="1556792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Acesso ao link do Módulo da União no Site do SIOPS (Produção):</a:t>
            </a:r>
          </a:p>
          <a:p>
            <a:endParaRPr lang="pt-BR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dirty="0" smtClean="0"/>
              <a:t>Site de produção - Local definitivo para disponibilizar o link.</a:t>
            </a:r>
          </a:p>
          <a:p>
            <a:endParaRPr lang="pt-BR" dirty="0" smtClean="0"/>
          </a:p>
          <a:p>
            <a:r>
              <a:rPr lang="pt-BR" dirty="0" smtClean="0">
                <a:hlinkClick r:id="rId2"/>
              </a:rPr>
              <a:t>http://siops.datasus.gov.br</a:t>
            </a:r>
            <a:endParaRPr lang="pt-B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877" y="3501008"/>
            <a:ext cx="85725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032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59532" y="1318940"/>
            <a:ext cx="849694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dirty="0" smtClean="0"/>
              <a:t>O usuário terá acesso ao Módulo da União  com o uso de um certificado digital.</a:t>
            </a:r>
          </a:p>
          <a:p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O usuário deverá digitar o PIN do certificado digital para se identificar.</a:t>
            </a:r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Após a identificação o sistema localizará o CPF contido no Certificado Digital.</a:t>
            </a:r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 Ao localiza-lo, o acesso ao Módulo da União  será permitido. </a:t>
            </a:r>
          </a:p>
          <a:p>
            <a:endParaRPr lang="pt-BR" dirty="0"/>
          </a:p>
          <a:p>
            <a:endParaRPr lang="pt-BR" dirty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20888"/>
            <a:ext cx="499110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559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59532" y="1556792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dirty="0" smtClean="0"/>
              <a:t>O </a:t>
            </a:r>
            <a:r>
              <a:rPr lang="pt-BR" dirty="0"/>
              <a:t>Usuário também poderá acessar o Módulo da União através de </a:t>
            </a:r>
            <a:r>
              <a:rPr lang="pt-BR" dirty="0" smtClean="0"/>
              <a:t>Login (CPF) /Senha</a:t>
            </a:r>
            <a:r>
              <a:rPr lang="pt-BR" dirty="0"/>
              <a:t>, que será previamente cadastrada pelo </a:t>
            </a:r>
            <a:r>
              <a:rPr lang="pt-BR" dirty="0" smtClean="0"/>
              <a:t>gestor </a:t>
            </a:r>
            <a:r>
              <a:rPr lang="pt-BR" dirty="0"/>
              <a:t>ou </a:t>
            </a:r>
            <a:r>
              <a:rPr lang="pt-BR" dirty="0" smtClean="0"/>
              <a:t>ministro/substituto</a:t>
            </a:r>
            <a:r>
              <a:rPr lang="pt-BR" dirty="0"/>
              <a:t>.</a:t>
            </a:r>
          </a:p>
          <a:p>
            <a:endParaRPr lang="pt-BR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dirty="0"/>
              <a:t>Logo após o cadastramento desta senha, será enviado um e-mail para o usuário com a senha cadastrada</a:t>
            </a:r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12976"/>
            <a:ext cx="5904656" cy="3358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6261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95536" y="1916832"/>
            <a:ext cx="84969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Para a apresentação, não faremos o uso da Certificação Digital, pois o processo ainda está em fase de desenvolvimento.</a:t>
            </a:r>
          </a:p>
          <a:p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Conforme mencionamos , a apresentação será feita no site de homologação do SIOPS.</a:t>
            </a:r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>
                <a:hlinkClick r:id="rId2"/>
              </a:rPr>
              <a:t>http://</a:t>
            </a:r>
            <a:r>
              <a:rPr lang="pt-BR" dirty="0" smtClean="0">
                <a:hlinkClick r:id="rId2"/>
              </a:rPr>
              <a:t>siops-homologa2.datasus.gov.br/msu_login2.php</a:t>
            </a:r>
            <a:endParaRPr lang="pt-BR" dirty="0" smtClean="0"/>
          </a:p>
          <a:p>
            <a:endParaRPr lang="pt-BR" dirty="0" smtClean="0"/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endParaRPr lang="pt-BR" dirty="0" smtClean="0"/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056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883884" y="1700808"/>
            <a:ext cx="62601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Perfis de acesso ao Módulo da União: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Presidente da Republica 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Ministro da Saúde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Substituto do Ministro 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Responsável pelo Preenchimento                  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06720"/>
            <a:ext cx="2632770" cy="5508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2915816" y="3429000"/>
            <a:ext cx="53285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dirty="0"/>
              <a:t>Escopo do menu por </a:t>
            </a:r>
            <a:r>
              <a:rPr lang="pt-BR" dirty="0" smtClean="0"/>
              <a:t>perfil:</a:t>
            </a:r>
          </a:p>
          <a:p>
            <a:endParaRPr lang="pt-BR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pt-BR" b="1" dirty="0" smtClean="0"/>
              <a:t>Presidente </a:t>
            </a:r>
            <a:r>
              <a:rPr lang="pt-BR" b="1" dirty="0"/>
              <a:t>da Republica: </a:t>
            </a:r>
            <a:r>
              <a:rPr lang="pt-BR" dirty="0" smtClean="0"/>
              <a:t>neste </a:t>
            </a:r>
            <a:r>
              <a:rPr lang="pt-BR" dirty="0"/>
              <a:t>perfil o acesso é liberado para as telas de </a:t>
            </a:r>
            <a:r>
              <a:rPr lang="pt-BR" dirty="0" smtClean="0">
                <a:solidFill>
                  <a:srgbClr val="FF0000"/>
                </a:solidFill>
              </a:rPr>
              <a:t>Cadastro</a:t>
            </a:r>
            <a:r>
              <a:rPr lang="pt-BR" dirty="0" smtClean="0"/>
              <a:t>  (Dados Gerais, Informações Adicionais e Substituto do Ministro) </a:t>
            </a:r>
            <a:r>
              <a:rPr lang="pt-BR" dirty="0"/>
              <a:t>e  </a:t>
            </a:r>
            <a:r>
              <a:rPr lang="pt-BR" dirty="0">
                <a:solidFill>
                  <a:srgbClr val="FF0000"/>
                </a:solidFill>
              </a:rPr>
              <a:t>Pré – Visualização de Relatórios </a:t>
            </a:r>
            <a:r>
              <a:rPr lang="pt-BR" dirty="0" smtClean="0"/>
              <a:t>(Indicadores, </a:t>
            </a:r>
          </a:p>
          <a:p>
            <a:r>
              <a:rPr lang="pt-BR" dirty="0"/>
              <a:t> </a:t>
            </a:r>
            <a:r>
              <a:rPr lang="pt-BR" dirty="0" smtClean="0"/>
              <a:t>    LC 141/12 e Homologação).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11433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55776" y="1687741"/>
            <a:ext cx="61926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Escopo do menu por perfil: </a:t>
            </a:r>
          </a:p>
          <a:p>
            <a:pPr marL="285750" indent="-285750">
              <a:buFont typeface="Arial" charset="0"/>
              <a:buChar char="•"/>
            </a:pPr>
            <a:endParaRPr lang="pt-BR" b="1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b="1" dirty="0" smtClean="0"/>
              <a:t>Ministro da Saúde: </a:t>
            </a:r>
            <a:r>
              <a:rPr lang="pt-BR" dirty="0" smtClean="0"/>
              <a:t>neste </a:t>
            </a:r>
            <a:r>
              <a:rPr lang="pt-BR" dirty="0" smtClean="0"/>
              <a:t>perfil o acesso é liberado para as telas de </a:t>
            </a:r>
            <a:r>
              <a:rPr lang="pt-BR" dirty="0" smtClean="0">
                <a:solidFill>
                  <a:srgbClr val="FF0000"/>
                </a:solidFill>
              </a:rPr>
              <a:t>Cadastro</a:t>
            </a:r>
            <a:r>
              <a:rPr lang="pt-BR" dirty="0" smtClean="0"/>
              <a:t>  </a:t>
            </a:r>
            <a:r>
              <a:rPr lang="pt-BR" dirty="0"/>
              <a:t>(Dados Gerais, Informações </a:t>
            </a:r>
            <a:r>
              <a:rPr lang="pt-BR" dirty="0" smtClean="0"/>
              <a:t>Adicionais </a:t>
            </a:r>
            <a:r>
              <a:rPr lang="pt-BR" dirty="0"/>
              <a:t>e Substituto do Ministro) e  </a:t>
            </a:r>
            <a:r>
              <a:rPr lang="pt-BR" dirty="0">
                <a:solidFill>
                  <a:srgbClr val="FF0000"/>
                </a:solidFill>
              </a:rPr>
              <a:t>Pré – Visualização de Relatórios </a:t>
            </a:r>
            <a:r>
              <a:rPr lang="pt-BR" dirty="0" smtClean="0"/>
              <a:t>(</a:t>
            </a:r>
            <a:r>
              <a:rPr lang="pt-BR" dirty="0"/>
              <a:t>Indicadores, </a:t>
            </a:r>
            <a:r>
              <a:rPr lang="pt-BR" dirty="0" smtClean="0"/>
              <a:t> </a:t>
            </a:r>
            <a:r>
              <a:rPr lang="pt-BR" dirty="0"/>
              <a:t>LC 141/12 e Homologação).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1894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18940"/>
            <a:ext cx="2597274" cy="5422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3789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638</Words>
  <Application>Microsoft Office PowerPoint</Application>
  <PresentationFormat>Apresentação na tela (4:3)</PresentationFormat>
  <Paragraphs>85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0" baseType="lpstr">
      <vt:lpstr>Tema do Office</vt:lpstr>
      <vt:lpstr>     XXIII Seminário Nacional dos Núcleos Estaduais de Apoio ao SIOPS  Brasília (DF), 03 a 07/12/2012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maria ines guimaraes vaz</dc:creator>
  <cp:lastModifiedBy>luciene.lira</cp:lastModifiedBy>
  <cp:revision>114</cp:revision>
  <dcterms:created xsi:type="dcterms:W3CDTF">2012-10-17T13:46:03Z</dcterms:created>
  <dcterms:modified xsi:type="dcterms:W3CDTF">2012-11-28T20:00:28Z</dcterms:modified>
</cp:coreProperties>
</file>