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0" r:id="rId1"/>
    <p:sldMasterId id="2147483885" r:id="rId2"/>
    <p:sldMasterId id="2147483890" r:id="rId3"/>
  </p:sldMasterIdLst>
  <p:notesMasterIdLst>
    <p:notesMasterId r:id="rId30"/>
  </p:notesMasterIdLst>
  <p:handoutMasterIdLst>
    <p:handoutMasterId r:id="rId31"/>
  </p:handoutMasterIdLst>
  <p:sldIdLst>
    <p:sldId id="1157" r:id="rId4"/>
    <p:sldId id="1262" r:id="rId5"/>
    <p:sldId id="1272" r:id="rId6"/>
    <p:sldId id="1273" r:id="rId7"/>
    <p:sldId id="1263" r:id="rId8"/>
    <p:sldId id="1264" r:id="rId9"/>
    <p:sldId id="1271" r:id="rId10"/>
    <p:sldId id="1265" r:id="rId11"/>
    <p:sldId id="1266" r:id="rId12"/>
    <p:sldId id="1270" r:id="rId13"/>
    <p:sldId id="1274" r:id="rId14"/>
    <p:sldId id="1268" r:id="rId15"/>
    <p:sldId id="1269" r:id="rId16"/>
    <p:sldId id="1260" r:id="rId17"/>
    <p:sldId id="1259" r:id="rId18"/>
    <p:sldId id="1275" r:id="rId19"/>
    <p:sldId id="1261" r:id="rId20"/>
    <p:sldId id="1232" r:id="rId21"/>
    <p:sldId id="1233" r:id="rId22"/>
    <p:sldId id="1241" r:id="rId23"/>
    <p:sldId id="1238" r:id="rId24"/>
    <p:sldId id="1239" r:id="rId25"/>
    <p:sldId id="1240" r:id="rId26"/>
    <p:sldId id="1237" r:id="rId27"/>
    <p:sldId id="1242" r:id="rId28"/>
    <p:sldId id="1221" r:id="rId29"/>
  </p:sldIdLst>
  <p:sldSz cx="9144000" cy="6858000" type="screen4x3"/>
  <p:notesSz cx="6781800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00"/>
    <a:srgbClr val="AF423F"/>
    <a:srgbClr val="339933"/>
    <a:srgbClr val="3D7A00"/>
    <a:srgbClr val="2121EF"/>
    <a:srgbClr val="1A701E"/>
    <a:srgbClr val="D16309"/>
    <a:srgbClr val="1E8423"/>
    <a:srgbClr val="240EA6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Ênfas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Estilo Claro 1 - Ênfas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Estilo Claro 1 - Ênfase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Estilo Claro 1 - Ênfas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Estilo Claro 1 - Ênfas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Estilo Claro 2 - Ênfase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Estilo Médio 3 - Ênfas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DBED569-4797-4DF1-A0F4-6AAB3CD982D8}" styleName="Estilo Claro 3 - Ênfase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9" autoAdjust="0"/>
    <p:restoredTop sz="88028" autoAdjust="0"/>
  </p:normalViewPr>
  <p:slideViewPr>
    <p:cSldViewPr>
      <p:cViewPr>
        <p:scale>
          <a:sx n="70" d="100"/>
          <a:sy n="70" d="100"/>
        </p:scale>
        <p:origin x="-1404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4026" y="-102"/>
      </p:cViewPr>
      <p:guideLst>
        <p:guide orient="horz" pos="3127"/>
        <p:guide pos="213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32E60C-A63F-454F-B625-B2E9208732CC}" type="doc">
      <dgm:prSet loTypeId="urn:microsoft.com/office/officeart/2005/8/layout/vList6" loCatId="list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pt-BR"/>
        </a:p>
      </dgm:t>
    </dgm:pt>
    <dgm:pt modelId="{6FB5BADC-C321-4D39-916A-2484887AE6D5}">
      <dgm:prSet phldrT="[Texto]"/>
      <dgm:spPr/>
      <dgm:t>
        <a:bodyPr/>
        <a:lstStyle/>
        <a:p>
          <a:r>
            <a:rPr lang="pt-BR" b="1" dirty="0" smtClean="0"/>
            <a:t>LEI COMPLEMENTAR 141/2012</a:t>
          </a:r>
          <a:endParaRPr lang="pt-BR" b="1" dirty="0"/>
        </a:p>
      </dgm:t>
    </dgm:pt>
    <dgm:pt modelId="{340F9E83-15CC-4829-BF94-45527778762D}" type="parTrans" cxnId="{63F45E7A-FF0C-4F2D-87A4-6F19A9CA9A7A}">
      <dgm:prSet/>
      <dgm:spPr/>
      <dgm:t>
        <a:bodyPr/>
        <a:lstStyle/>
        <a:p>
          <a:endParaRPr lang="pt-BR" b="1"/>
        </a:p>
      </dgm:t>
    </dgm:pt>
    <dgm:pt modelId="{A56C02D7-1FB9-4A62-8ED6-4D2BD05DB61A}" type="sibTrans" cxnId="{63F45E7A-FF0C-4F2D-87A4-6F19A9CA9A7A}">
      <dgm:prSet/>
      <dgm:spPr/>
      <dgm:t>
        <a:bodyPr/>
        <a:lstStyle/>
        <a:p>
          <a:endParaRPr lang="pt-BR" b="1"/>
        </a:p>
      </dgm:t>
    </dgm:pt>
    <dgm:pt modelId="{B3C296B9-18D4-4A8B-A3D4-4F00883233FC}">
      <dgm:prSet phldrT="[Texto]" custT="1"/>
      <dgm:spPr/>
      <dgm:t>
        <a:bodyPr/>
        <a:lstStyle/>
        <a:p>
          <a:r>
            <a:rPr lang="pt-BR" sz="3600" b="0" u="sng" dirty="0" smtClean="0">
              <a:solidFill>
                <a:srgbClr val="006600"/>
              </a:solidFill>
            </a:rPr>
            <a:t>Art. 36 </a:t>
          </a:r>
          <a:r>
            <a:rPr lang="pt-BR" sz="3600" b="0" dirty="0" smtClean="0">
              <a:solidFill>
                <a:srgbClr val="006600"/>
              </a:solidFill>
            </a:rPr>
            <a:t> RELATÓRIO DETALHADO REFERENTE AO QUADRIMESTRE ANTERIOR</a:t>
          </a:r>
          <a:endParaRPr lang="pt-BR" sz="3600" b="0" dirty="0">
            <a:solidFill>
              <a:srgbClr val="006600"/>
            </a:solidFill>
          </a:endParaRPr>
        </a:p>
      </dgm:t>
    </dgm:pt>
    <dgm:pt modelId="{D653E151-8569-4F8B-8348-53C02B4175B5}" type="parTrans" cxnId="{F4F04036-6D2B-41C2-B8A7-03A9D9357EC7}">
      <dgm:prSet/>
      <dgm:spPr/>
      <dgm:t>
        <a:bodyPr/>
        <a:lstStyle/>
        <a:p>
          <a:endParaRPr lang="pt-BR" b="1"/>
        </a:p>
      </dgm:t>
    </dgm:pt>
    <dgm:pt modelId="{D207ED48-E830-41FA-9A98-330166462CFD}" type="sibTrans" cxnId="{F4F04036-6D2B-41C2-B8A7-03A9D9357EC7}">
      <dgm:prSet/>
      <dgm:spPr/>
      <dgm:t>
        <a:bodyPr/>
        <a:lstStyle/>
        <a:p>
          <a:endParaRPr lang="pt-BR" b="1"/>
        </a:p>
      </dgm:t>
    </dgm:pt>
    <dgm:pt modelId="{4C49B3B4-47F4-4E05-9B12-40B62AAE67BB}" type="pres">
      <dgm:prSet presAssocID="{4A32E60C-A63F-454F-B625-B2E9208732CC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49CC8261-82EB-4AC2-9048-235DB57BB257}" type="pres">
      <dgm:prSet presAssocID="{6FB5BADC-C321-4D39-916A-2484887AE6D5}" presName="linNode" presStyleCnt="0"/>
      <dgm:spPr/>
    </dgm:pt>
    <dgm:pt modelId="{2AF9D278-21A5-493C-9EEE-5558DF526BD4}" type="pres">
      <dgm:prSet presAssocID="{6FB5BADC-C321-4D39-916A-2484887AE6D5}" presName="parentShp" presStyleLbl="node1" presStyleIdx="0" presStyleCnt="1" custScaleX="59452" custScaleY="5237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6B5A1A2-EB95-47E8-9535-E93BB637CD9C}" type="pres">
      <dgm:prSet presAssocID="{6FB5BADC-C321-4D39-916A-2484887AE6D5}" presName="childShp" presStyleLbl="bgAccFollowNode1" presStyleIdx="0" presStyleCnt="1" custScaleX="118629" custScaleY="8055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63F45E7A-FF0C-4F2D-87A4-6F19A9CA9A7A}" srcId="{4A32E60C-A63F-454F-B625-B2E9208732CC}" destId="{6FB5BADC-C321-4D39-916A-2484887AE6D5}" srcOrd="0" destOrd="0" parTransId="{340F9E83-15CC-4829-BF94-45527778762D}" sibTransId="{A56C02D7-1FB9-4A62-8ED6-4D2BD05DB61A}"/>
    <dgm:cxn modelId="{93449B2C-D761-4806-8B0B-949433D55B7B}" type="presOf" srcId="{6FB5BADC-C321-4D39-916A-2484887AE6D5}" destId="{2AF9D278-21A5-493C-9EEE-5558DF526BD4}" srcOrd="0" destOrd="0" presId="urn:microsoft.com/office/officeart/2005/8/layout/vList6"/>
    <dgm:cxn modelId="{6ECF6FBD-A3A5-473D-8855-93C4D39D27FF}" type="presOf" srcId="{B3C296B9-18D4-4A8B-A3D4-4F00883233FC}" destId="{26B5A1A2-EB95-47E8-9535-E93BB637CD9C}" srcOrd="0" destOrd="0" presId="urn:microsoft.com/office/officeart/2005/8/layout/vList6"/>
    <dgm:cxn modelId="{86FEF5D1-838A-4023-8225-C3CD0DABC227}" type="presOf" srcId="{4A32E60C-A63F-454F-B625-B2E9208732CC}" destId="{4C49B3B4-47F4-4E05-9B12-40B62AAE67BB}" srcOrd="0" destOrd="0" presId="urn:microsoft.com/office/officeart/2005/8/layout/vList6"/>
    <dgm:cxn modelId="{F4F04036-6D2B-41C2-B8A7-03A9D9357EC7}" srcId="{6FB5BADC-C321-4D39-916A-2484887AE6D5}" destId="{B3C296B9-18D4-4A8B-A3D4-4F00883233FC}" srcOrd="0" destOrd="0" parTransId="{D653E151-8569-4F8B-8348-53C02B4175B5}" sibTransId="{D207ED48-E830-41FA-9A98-330166462CFD}"/>
    <dgm:cxn modelId="{2055DE6B-2C20-4E34-8BB4-1D6E71BB3966}" type="presParOf" srcId="{4C49B3B4-47F4-4E05-9B12-40B62AAE67BB}" destId="{49CC8261-82EB-4AC2-9048-235DB57BB257}" srcOrd="0" destOrd="0" presId="urn:microsoft.com/office/officeart/2005/8/layout/vList6"/>
    <dgm:cxn modelId="{4B79648C-CFD5-43BB-AA74-8CA3362F48F8}" type="presParOf" srcId="{49CC8261-82EB-4AC2-9048-235DB57BB257}" destId="{2AF9D278-21A5-493C-9EEE-5558DF526BD4}" srcOrd="0" destOrd="0" presId="urn:microsoft.com/office/officeart/2005/8/layout/vList6"/>
    <dgm:cxn modelId="{6B34869D-8EB4-4A70-BA52-EEBBB3E99ED4}" type="presParOf" srcId="{49CC8261-82EB-4AC2-9048-235DB57BB257}" destId="{26B5A1A2-EB95-47E8-9535-E93BB637CD9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9E0A47-0B9B-467C-8C29-678704A9E377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C15D523-A39D-4603-BEF6-8710CBEFF4A3}">
      <dgm:prSet phldrT="[Texto]" custT="1"/>
      <dgm:spPr/>
      <dgm:t>
        <a:bodyPr/>
        <a:lstStyle/>
        <a:p>
          <a:r>
            <a:rPr lang="pt-BR" sz="2400" dirty="0" smtClean="0"/>
            <a:t>Guardar coerência e similaridade com o Relatório de Gestão</a:t>
          </a:r>
          <a:endParaRPr lang="pt-BR" sz="2400" dirty="0"/>
        </a:p>
      </dgm:t>
    </dgm:pt>
    <dgm:pt modelId="{864CCE2E-94F4-4F52-A7E8-16A003332F1C}" type="parTrans" cxnId="{E3C4DC7C-C7EF-4205-A841-9BD36B541910}">
      <dgm:prSet/>
      <dgm:spPr/>
      <dgm:t>
        <a:bodyPr/>
        <a:lstStyle/>
        <a:p>
          <a:endParaRPr lang="pt-BR" sz="2400"/>
        </a:p>
      </dgm:t>
    </dgm:pt>
    <dgm:pt modelId="{475E0F5C-ABF1-46FC-812B-686242111454}" type="sibTrans" cxnId="{E3C4DC7C-C7EF-4205-A841-9BD36B541910}">
      <dgm:prSet/>
      <dgm:spPr/>
      <dgm:t>
        <a:bodyPr/>
        <a:lstStyle/>
        <a:p>
          <a:endParaRPr lang="pt-BR" sz="2400"/>
        </a:p>
      </dgm:t>
    </dgm:pt>
    <dgm:pt modelId="{D4F7F1CD-040E-4C74-9482-B1CA020C9DD1}">
      <dgm:prSet phldrT="[Texto]" custT="1"/>
      <dgm:spPr/>
      <dgm:t>
        <a:bodyPr/>
        <a:lstStyle/>
        <a:p>
          <a:r>
            <a:rPr lang="pt-BR" sz="2400" dirty="0" smtClean="0"/>
            <a:t>Montante e fonte dos recursos aplicados no período: relatórios gerenciais do SIOPS</a:t>
          </a:r>
          <a:endParaRPr lang="pt-BR" sz="2400" dirty="0"/>
        </a:p>
      </dgm:t>
    </dgm:pt>
    <dgm:pt modelId="{D73A1DDB-D45A-424C-AB92-08897CFCD196}" type="parTrans" cxnId="{691F0032-D16B-43BB-8B02-D2DD922B4A8D}">
      <dgm:prSet/>
      <dgm:spPr/>
      <dgm:t>
        <a:bodyPr/>
        <a:lstStyle/>
        <a:p>
          <a:endParaRPr lang="pt-BR" sz="2400"/>
        </a:p>
      </dgm:t>
    </dgm:pt>
    <dgm:pt modelId="{9D788AE0-CD42-4127-B9EF-D0E7A3FA2663}" type="sibTrans" cxnId="{691F0032-D16B-43BB-8B02-D2DD922B4A8D}">
      <dgm:prSet/>
      <dgm:spPr/>
      <dgm:t>
        <a:bodyPr/>
        <a:lstStyle/>
        <a:p>
          <a:endParaRPr lang="pt-BR" sz="2400"/>
        </a:p>
      </dgm:t>
    </dgm:pt>
    <dgm:pt modelId="{A6FC346B-3504-4991-8375-2D0B9FACB349}">
      <dgm:prSet phldrT="[Texto]" custT="1"/>
      <dgm:spPr/>
      <dgm:t>
        <a:bodyPr/>
        <a:lstStyle/>
        <a:p>
          <a:r>
            <a:rPr lang="pt-BR" sz="2400" dirty="0" smtClean="0"/>
            <a:t>Conteúdo temática Auditoria: UF, Município, Demandante, Executor da Auditoria, Nº, Finalidade, Unidade auditada, Recomendações e Determinações</a:t>
          </a:r>
          <a:endParaRPr lang="pt-BR" sz="2400" dirty="0"/>
        </a:p>
      </dgm:t>
    </dgm:pt>
    <dgm:pt modelId="{85604282-277B-4B64-AB88-61B6149CC3E1}" type="parTrans" cxnId="{4D275678-45C0-4144-98C4-F27ECA3630AA}">
      <dgm:prSet/>
      <dgm:spPr/>
      <dgm:t>
        <a:bodyPr/>
        <a:lstStyle/>
        <a:p>
          <a:endParaRPr lang="pt-BR" sz="2400"/>
        </a:p>
      </dgm:t>
    </dgm:pt>
    <dgm:pt modelId="{95F5E665-1091-4A8D-8D94-1D21FAB0BDB3}" type="sibTrans" cxnId="{4D275678-45C0-4144-98C4-F27ECA3630AA}">
      <dgm:prSet/>
      <dgm:spPr/>
      <dgm:t>
        <a:bodyPr/>
        <a:lstStyle/>
        <a:p>
          <a:endParaRPr lang="pt-BR" sz="2400"/>
        </a:p>
      </dgm:t>
    </dgm:pt>
    <dgm:pt modelId="{E759E50C-EE45-4A33-B298-DF7FBE4BFB5E}" type="pres">
      <dgm:prSet presAssocID="{069E0A47-0B9B-467C-8C29-678704A9E37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24BBCB70-0F81-48AA-BAE8-A3CFB03A9D4F}" type="pres">
      <dgm:prSet presAssocID="{CC15D523-A39D-4603-BEF6-8710CBEFF4A3}" presName="parentLin" presStyleCnt="0"/>
      <dgm:spPr/>
    </dgm:pt>
    <dgm:pt modelId="{AB2C4A2F-6935-41B2-88C7-D736EB059E1D}" type="pres">
      <dgm:prSet presAssocID="{CC15D523-A39D-4603-BEF6-8710CBEFF4A3}" presName="parentLeftMargin" presStyleLbl="node1" presStyleIdx="0" presStyleCnt="3"/>
      <dgm:spPr/>
      <dgm:t>
        <a:bodyPr/>
        <a:lstStyle/>
        <a:p>
          <a:endParaRPr lang="pt-BR"/>
        </a:p>
      </dgm:t>
    </dgm:pt>
    <dgm:pt modelId="{52CC8A9A-86C6-44A7-9579-2E356637F2D6}" type="pres">
      <dgm:prSet presAssocID="{CC15D523-A39D-4603-BEF6-8710CBEFF4A3}" presName="parentText" presStyleLbl="node1" presStyleIdx="0" presStyleCnt="3" custScaleX="110025" custScaleY="7409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1BBA840-81EC-41EF-8EFD-C0919120594C}" type="pres">
      <dgm:prSet presAssocID="{CC15D523-A39D-4603-BEF6-8710CBEFF4A3}" presName="negativeSpace" presStyleCnt="0"/>
      <dgm:spPr/>
    </dgm:pt>
    <dgm:pt modelId="{BBBED405-BD46-4A3D-9C59-8501D933ED88}" type="pres">
      <dgm:prSet presAssocID="{CC15D523-A39D-4603-BEF6-8710CBEFF4A3}" presName="childText" presStyleLbl="conFgAcc1" presStyleIdx="0" presStyleCnt="3">
        <dgm:presLayoutVars>
          <dgm:bulletEnabled val="1"/>
        </dgm:presLayoutVars>
      </dgm:prSet>
      <dgm:spPr/>
    </dgm:pt>
    <dgm:pt modelId="{E0234186-D2C1-4222-AF78-30F710683F4B}" type="pres">
      <dgm:prSet presAssocID="{475E0F5C-ABF1-46FC-812B-686242111454}" presName="spaceBetweenRectangles" presStyleCnt="0"/>
      <dgm:spPr/>
    </dgm:pt>
    <dgm:pt modelId="{9A871C3E-B309-4509-B618-E94F912D2739}" type="pres">
      <dgm:prSet presAssocID="{D4F7F1CD-040E-4C74-9482-B1CA020C9DD1}" presName="parentLin" presStyleCnt="0"/>
      <dgm:spPr/>
    </dgm:pt>
    <dgm:pt modelId="{71992D51-1C17-4DB6-A4B9-6281308215CB}" type="pres">
      <dgm:prSet presAssocID="{D4F7F1CD-040E-4C74-9482-B1CA020C9DD1}" presName="parentLeftMargin" presStyleLbl="node1" presStyleIdx="0" presStyleCnt="3"/>
      <dgm:spPr/>
      <dgm:t>
        <a:bodyPr/>
        <a:lstStyle/>
        <a:p>
          <a:endParaRPr lang="pt-BR"/>
        </a:p>
      </dgm:t>
    </dgm:pt>
    <dgm:pt modelId="{375FABC1-B24A-4922-80D5-0FFC77ED2319}" type="pres">
      <dgm:prSet presAssocID="{D4F7F1CD-040E-4C74-9482-B1CA020C9DD1}" presName="parentText" presStyleLbl="node1" presStyleIdx="1" presStyleCnt="3" custScaleX="110025" custScaleY="7120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E8EE07A-25A2-4587-A937-33AE337EAFC4}" type="pres">
      <dgm:prSet presAssocID="{D4F7F1CD-040E-4C74-9482-B1CA020C9DD1}" presName="negativeSpace" presStyleCnt="0"/>
      <dgm:spPr/>
    </dgm:pt>
    <dgm:pt modelId="{1491AA0B-6AAE-49F1-8927-481005EE0C82}" type="pres">
      <dgm:prSet presAssocID="{D4F7F1CD-040E-4C74-9482-B1CA020C9DD1}" presName="childText" presStyleLbl="conFgAcc1" presStyleIdx="1" presStyleCnt="3">
        <dgm:presLayoutVars>
          <dgm:bulletEnabled val="1"/>
        </dgm:presLayoutVars>
      </dgm:prSet>
      <dgm:spPr/>
    </dgm:pt>
    <dgm:pt modelId="{84F91343-7C31-43C5-B93D-33BCA011515E}" type="pres">
      <dgm:prSet presAssocID="{9D788AE0-CD42-4127-B9EF-D0E7A3FA2663}" presName="spaceBetweenRectangles" presStyleCnt="0"/>
      <dgm:spPr/>
    </dgm:pt>
    <dgm:pt modelId="{1B290319-31B2-4D98-84BE-F6F08D3D698F}" type="pres">
      <dgm:prSet presAssocID="{A6FC346B-3504-4991-8375-2D0B9FACB349}" presName="parentLin" presStyleCnt="0"/>
      <dgm:spPr/>
    </dgm:pt>
    <dgm:pt modelId="{45414A78-7946-4BAB-A55C-AACA59C9FD0B}" type="pres">
      <dgm:prSet presAssocID="{A6FC346B-3504-4991-8375-2D0B9FACB349}" presName="parentLeftMargin" presStyleLbl="node1" presStyleIdx="1" presStyleCnt="3"/>
      <dgm:spPr/>
      <dgm:t>
        <a:bodyPr/>
        <a:lstStyle/>
        <a:p>
          <a:endParaRPr lang="pt-BR"/>
        </a:p>
      </dgm:t>
    </dgm:pt>
    <dgm:pt modelId="{131EBB65-C7B4-4C5E-A09A-9D3F2ED0F9C6}" type="pres">
      <dgm:prSet presAssocID="{A6FC346B-3504-4991-8375-2D0B9FACB349}" presName="parentText" presStyleLbl="node1" presStyleIdx="2" presStyleCnt="3" custScaleX="110024" custScaleY="143631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19030AD-3E57-4230-B858-42A8D54E7A6F}" type="pres">
      <dgm:prSet presAssocID="{A6FC346B-3504-4991-8375-2D0B9FACB349}" presName="negativeSpace" presStyleCnt="0"/>
      <dgm:spPr/>
    </dgm:pt>
    <dgm:pt modelId="{F8A9979F-4493-46BB-A6C7-06E7A385D35D}" type="pres">
      <dgm:prSet presAssocID="{A6FC346B-3504-4991-8375-2D0B9FACB34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3525293-9C4E-46D9-A6F4-31E1C028646A}" type="presOf" srcId="{D4F7F1CD-040E-4C74-9482-B1CA020C9DD1}" destId="{375FABC1-B24A-4922-80D5-0FFC77ED2319}" srcOrd="1" destOrd="0" presId="urn:microsoft.com/office/officeart/2005/8/layout/list1"/>
    <dgm:cxn modelId="{4D275678-45C0-4144-98C4-F27ECA3630AA}" srcId="{069E0A47-0B9B-467C-8C29-678704A9E377}" destId="{A6FC346B-3504-4991-8375-2D0B9FACB349}" srcOrd="2" destOrd="0" parTransId="{85604282-277B-4B64-AB88-61B6149CC3E1}" sibTransId="{95F5E665-1091-4A8D-8D94-1D21FAB0BDB3}"/>
    <dgm:cxn modelId="{41DCF34E-EA25-45CD-BC82-1E83B2900C1B}" type="presOf" srcId="{069E0A47-0B9B-467C-8C29-678704A9E377}" destId="{E759E50C-EE45-4A33-B298-DF7FBE4BFB5E}" srcOrd="0" destOrd="0" presId="urn:microsoft.com/office/officeart/2005/8/layout/list1"/>
    <dgm:cxn modelId="{C8F5F5F1-88FA-4DD5-BE66-9730FB4E9115}" type="presOf" srcId="{A6FC346B-3504-4991-8375-2D0B9FACB349}" destId="{45414A78-7946-4BAB-A55C-AACA59C9FD0B}" srcOrd="0" destOrd="0" presId="urn:microsoft.com/office/officeart/2005/8/layout/list1"/>
    <dgm:cxn modelId="{E3C4DC7C-C7EF-4205-A841-9BD36B541910}" srcId="{069E0A47-0B9B-467C-8C29-678704A9E377}" destId="{CC15D523-A39D-4603-BEF6-8710CBEFF4A3}" srcOrd="0" destOrd="0" parTransId="{864CCE2E-94F4-4F52-A7E8-16A003332F1C}" sibTransId="{475E0F5C-ABF1-46FC-812B-686242111454}"/>
    <dgm:cxn modelId="{1AD41E76-0503-42E4-9783-3783CC8966E0}" type="presOf" srcId="{A6FC346B-3504-4991-8375-2D0B9FACB349}" destId="{131EBB65-C7B4-4C5E-A09A-9D3F2ED0F9C6}" srcOrd="1" destOrd="0" presId="urn:microsoft.com/office/officeart/2005/8/layout/list1"/>
    <dgm:cxn modelId="{30BD1213-725B-4AD1-9C01-3C81733F8580}" type="presOf" srcId="{CC15D523-A39D-4603-BEF6-8710CBEFF4A3}" destId="{52CC8A9A-86C6-44A7-9579-2E356637F2D6}" srcOrd="1" destOrd="0" presId="urn:microsoft.com/office/officeart/2005/8/layout/list1"/>
    <dgm:cxn modelId="{A1A80D50-64B6-4AE1-8E75-81E0E7F6E377}" type="presOf" srcId="{D4F7F1CD-040E-4C74-9482-B1CA020C9DD1}" destId="{71992D51-1C17-4DB6-A4B9-6281308215CB}" srcOrd="0" destOrd="0" presId="urn:microsoft.com/office/officeart/2005/8/layout/list1"/>
    <dgm:cxn modelId="{691F0032-D16B-43BB-8B02-D2DD922B4A8D}" srcId="{069E0A47-0B9B-467C-8C29-678704A9E377}" destId="{D4F7F1CD-040E-4C74-9482-B1CA020C9DD1}" srcOrd="1" destOrd="0" parTransId="{D73A1DDB-D45A-424C-AB92-08897CFCD196}" sibTransId="{9D788AE0-CD42-4127-B9EF-D0E7A3FA2663}"/>
    <dgm:cxn modelId="{29817027-B55E-493D-8050-6840308CB9B4}" type="presOf" srcId="{CC15D523-A39D-4603-BEF6-8710CBEFF4A3}" destId="{AB2C4A2F-6935-41B2-88C7-D736EB059E1D}" srcOrd="0" destOrd="0" presId="urn:microsoft.com/office/officeart/2005/8/layout/list1"/>
    <dgm:cxn modelId="{D1D1D7F7-269C-4223-A045-3EA66671603E}" type="presParOf" srcId="{E759E50C-EE45-4A33-B298-DF7FBE4BFB5E}" destId="{24BBCB70-0F81-48AA-BAE8-A3CFB03A9D4F}" srcOrd="0" destOrd="0" presId="urn:microsoft.com/office/officeart/2005/8/layout/list1"/>
    <dgm:cxn modelId="{69148AAC-A85A-430D-81B2-628021251719}" type="presParOf" srcId="{24BBCB70-0F81-48AA-BAE8-A3CFB03A9D4F}" destId="{AB2C4A2F-6935-41B2-88C7-D736EB059E1D}" srcOrd="0" destOrd="0" presId="urn:microsoft.com/office/officeart/2005/8/layout/list1"/>
    <dgm:cxn modelId="{E7086355-302A-456D-B008-BD94091FEB0A}" type="presParOf" srcId="{24BBCB70-0F81-48AA-BAE8-A3CFB03A9D4F}" destId="{52CC8A9A-86C6-44A7-9579-2E356637F2D6}" srcOrd="1" destOrd="0" presId="urn:microsoft.com/office/officeart/2005/8/layout/list1"/>
    <dgm:cxn modelId="{E425DCDC-EFAC-446D-9FBC-91D0BE640986}" type="presParOf" srcId="{E759E50C-EE45-4A33-B298-DF7FBE4BFB5E}" destId="{81BBA840-81EC-41EF-8EFD-C0919120594C}" srcOrd="1" destOrd="0" presId="urn:microsoft.com/office/officeart/2005/8/layout/list1"/>
    <dgm:cxn modelId="{6D00A292-7E4E-494D-842C-0A4901FEF2AB}" type="presParOf" srcId="{E759E50C-EE45-4A33-B298-DF7FBE4BFB5E}" destId="{BBBED405-BD46-4A3D-9C59-8501D933ED88}" srcOrd="2" destOrd="0" presId="urn:microsoft.com/office/officeart/2005/8/layout/list1"/>
    <dgm:cxn modelId="{8F87A6D9-9870-49AE-BBA4-3EF30E57E14D}" type="presParOf" srcId="{E759E50C-EE45-4A33-B298-DF7FBE4BFB5E}" destId="{E0234186-D2C1-4222-AF78-30F710683F4B}" srcOrd="3" destOrd="0" presId="urn:microsoft.com/office/officeart/2005/8/layout/list1"/>
    <dgm:cxn modelId="{1D2691C6-D9F0-4AEB-8502-038AD0A057EC}" type="presParOf" srcId="{E759E50C-EE45-4A33-B298-DF7FBE4BFB5E}" destId="{9A871C3E-B309-4509-B618-E94F912D2739}" srcOrd="4" destOrd="0" presId="urn:microsoft.com/office/officeart/2005/8/layout/list1"/>
    <dgm:cxn modelId="{B535F75E-74B3-49EA-BBE0-AD8AAD0E49D2}" type="presParOf" srcId="{9A871C3E-B309-4509-B618-E94F912D2739}" destId="{71992D51-1C17-4DB6-A4B9-6281308215CB}" srcOrd="0" destOrd="0" presId="urn:microsoft.com/office/officeart/2005/8/layout/list1"/>
    <dgm:cxn modelId="{2586953C-150B-4097-A426-A24DE61D3247}" type="presParOf" srcId="{9A871C3E-B309-4509-B618-E94F912D2739}" destId="{375FABC1-B24A-4922-80D5-0FFC77ED2319}" srcOrd="1" destOrd="0" presId="urn:microsoft.com/office/officeart/2005/8/layout/list1"/>
    <dgm:cxn modelId="{C7D619CF-83AF-4BBD-A936-5BBC303D3673}" type="presParOf" srcId="{E759E50C-EE45-4A33-B298-DF7FBE4BFB5E}" destId="{BE8EE07A-25A2-4587-A937-33AE337EAFC4}" srcOrd="5" destOrd="0" presId="urn:microsoft.com/office/officeart/2005/8/layout/list1"/>
    <dgm:cxn modelId="{5963D4E8-16FC-469D-A35A-D5F7F82C9224}" type="presParOf" srcId="{E759E50C-EE45-4A33-B298-DF7FBE4BFB5E}" destId="{1491AA0B-6AAE-49F1-8927-481005EE0C82}" srcOrd="6" destOrd="0" presId="urn:microsoft.com/office/officeart/2005/8/layout/list1"/>
    <dgm:cxn modelId="{03CB98D1-DDAC-4884-9841-740399DCAF6B}" type="presParOf" srcId="{E759E50C-EE45-4A33-B298-DF7FBE4BFB5E}" destId="{84F91343-7C31-43C5-B93D-33BCA011515E}" srcOrd="7" destOrd="0" presId="urn:microsoft.com/office/officeart/2005/8/layout/list1"/>
    <dgm:cxn modelId="{62CB327D-0C00-4E16-8EE9-A9D665EBABE3}" type="presParOf" srcId="{E759E50C-EE45-4A33-B298-DF7FBE4BFB5E}" destId="{1B290319-31B2-4D98-84BE-F6F08D3D698F}" srcOrd="8" destOrd="0" presId="urn:microsoft.com/office/officeart/2005/8/layout/list1"/>
    <dgm:cxn modelId="{D4BA4177-0F55-4ACD-9FAE-ADFB8CCCCF65}" type="presParOf" srcId="{1B290319-31B2-4D98-84BE-F6F08D3D698F}" destId="{45414A78-7946-4BAB-A55C-AACA59C9FD0B}" srcOrd="0" destOrd="0" presId="urn:microsoft.com/office/officeart/2005/8/layout/list1"/>
    <dgm:cxn modelId="{5FD844B3-DED1-4B76-90DB-6318177B6623}" type="presParOf" srcId="{1B290319-31B2-4D98-84BE-F6F08D3D698F}" destId="{131EBB65-C7B4-4C5E-A09A-9D3F2ED0F9C6}" srcOrd="1" destOrd="0" presId="urn:microsoft.com/office/officeart/2005/8/layout/list1"/>
    <dgm:cxn modelId="{C64CBD0C-6DE5-417F-B332-8976F213713C}" type="presParOf" srcId="{E759E50C-EE45-4A33-B298-DF7FBE4BFB5E}" destId="{919030AD-3E57-4230-B858-42A8D54E7A6F}" srcOrd="9" destOrd="0" presId="urn:microsoft.com/office/officeart/2005/8/layout/list1"/>
    <dgm:cxn modelId="{06A7EB57-EB03-4F0F-AC39-3D44B1D614E6}" type="presParOf" srcId="{E759E50C-EE45-4A33-B298-DF7FBE4BFB5E}" destId="{F8A9979F-4493-46BB-A6C7-06E7A385D35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9E0A47-0B9B-467C-8C29-678704A9E377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C15D523-A39D-4603-BEF6-8710CBEFF4A3}">
      <dgm:prSet phldrT="[Texto]" custT="1"/>
      <dgm:spPr/>
      <dgm:t>
        <a:bodyPr/>
        <a:lstStyle/>
        <a:p>
          <a:r>
            <a:rPr lang="pt-BR" sz="2000" dirty="0" smtClean="0">
              <a:latin typeface="Arial" pitchFamily="34" charset="0"/>
              <a:cs typeface="Arial" pitchFamily="34" charset="0"/>
            </a:rPr>
            <a:t>Conteúdo referente à </a:t>
          </a:r>
          <a:r>
            <a:rPr lang="pt-BR" sz="2000" i="1" u="sng" dirty="0" smtClean="0">
              <a:latin typeface="Arial" pitchFamily="34" charset="0"/>
              <a:cs typeface="Arial" pitchFamily="34" charset="0"/>
            </a:rPr>
            <a:t>oferta e produção</a:t>
          </a:r>
          <a:r>
            <a:rPr lang="pt-BR" sz="2000" i="1" dirty="0" smtClean="0">
              <a:latin typeface="Arial" pitchFamily="34" charset="0"/>
              <a:cs typeface="Arial" pitchFamily="34" charset="0"/>
            </a:rPr>
            <a:t> </a:t>
          </a:r>
          <a:r>
            <a:rPr lang="pt-BR" sz="2000" dirty="0" smtClean="0">
              <a:latin typeface="Arial" pitchFamily="34" charset="0"/>
              <a:cs typeface="Arial" pitchFamily="34" charset="0"/>
            </a:rPr>
            <a:t>de serviços públicos na rede assistencial: </a:t>
          </a:r>
          <a:endParaRPr lang="pt-BR" sz="2000" dirty="0"/>
        </a:p>
      </dgm:t>
    </dgm:pt>
    <dgm:pt modelId="{864CCE2E-94F4-4F52-A7E8-16A003332F1C}" type="parTrans" cxnId="{E3C4DC7C-C7EF-4205-A841-9BD36B541910}">
      <dgm:prSet/>
      <dgm:spPr/>
      <dgm:t>
        <a:bodyPr/>
        <a:lstStyle/>
        <a:p>
          <a:endParaRPr lang="pt-BR" sz="2000"/>
        </a:p>
      </dgm:t>
    </dgm:pt>
    <dgm:pt modelId="{475E0F5C-ABF1-46FC-812B-686242111454}" type="sibTrans" cxnId="{E3C4DC7C-C7EF-4205-A841-9BD36B541910}">
      <dgm:prSet/>
      <dgm:spPr/>
      <dgm:t>
        <a:bodyPr/>
        <a:lstStyle/>
        <a:p>
          <a:endParaRPr lang="pt-BR" sz="2000"/>
        </a:p>
      </dgm:t>
    </dgm:pt>
    <dgm:pt modelId="{D4F7F1CD-040E-4C74-9482-B1CA020C9DD1}">
      <dgm:prSet phldrT="[Texto]" custT="1"/>
      <dgm:spPr/>
      <dgm:t>
        <a:bodyPr/>
        <a:lstStyle/>
        <a:p>
          <a:r>
            <a:rPr lang="pt-BR" sz="2000" dirty="0" smtClean="0">
              <a:latin typeface="Arial" pitchFamily="34" charset="0"/>
              <a:cs typeface="Arial" pitchFamily="34" charset="0"/>
            </a:rPr>
            <a:t>relatório gerencial do SCNES, com informação sobre tipo de estabelecimento, esfera administrativa e gestão</a:t>
          </a:r>
          <a:endParaRPr lang="pt-BR" sz="2000" dirty="0">
            <a:latin typeface="Arial" pitchFamily="34" charset="0"/>
            <a:cs typeface="Arial" pitchFamily="34" charset="0"/>
          </a:endParaRPr>
        </a:p>
      </dgm:t>
    </dgm:pt>
    <dgm:pt modelId="{D73A1DDB-D45A-424C-AB92-08897CFCD196}" type="parTrans" cxnId="{691F0032-D16B-43BB-8B02-D2DD922B4A8D}">
      <dgm:prSet/>
      <dgm:spPr/>
      <dgm:t>
        <a:bodyPr/>
        <a:lstStyle/>
        <a:p>
          <a:endParaRPr lang="pt-BR" sz="2000"/>
        </a:p>
      </dgm:t>
    </dgm:pt>
    <dgm:pt modelId="{9D788AE0-CD42-4127-B9EF-D0E7A3FA2663}" type="sibTrans" cxnId="{691F0032-D16B-43BB-8B02-D2DD922B4A8D}">
      <dgm:prSet/>
      <dgm:spPr/>
      <dgm:t>
        <a:bodyPr/>
        <a:lstStyle/>
        <a:p>
          <a:endParaRPr lang="pt-BR" sz="2000"/>
        </a:p>
      </dgm:t>
    </dgm:pt>
    <dgm:pt modelId="{A6FC346B-3504-4991-8375-2D0B9FACB349}">
      <dgm:prSet phldrT="[Texto]" custT="1"/>
      <dgm:spPr/>
      <dgm:t>
        <a:bodyPr/>
        <a:lstStyle/>
        <a:p>
          <a:r>
            <a:rPr lang="pt-BR" sz="2000" dirty="0" smtClean="0">
              <a:latin typeface="Arial" pitchFamily="34" charset="0"/>
              <a:cs typeface="Arial" pitchFamily="34" charset="0"/>
            </a:rPr>
            <a:t>dados de  produção de serviços - SIA e SIH/SUS, evidenciando: Atenção Básica; Urgência e Emergência; Atenção Psicossocial; Atenção Ambulatorial Especializada e Hospitalar; e Vigilância em Saúde.</a:t>
          </a:r>
          <a:endParaRPr lang="pt-BR" sz="2000" dirty="0">
            <a:latin typeface="Arial" pitchFamily="34" charset="0"/>
            <a:cs typeface="Arial" pitchFamily="34" charset="0"/>
          </a:endParaRPr>
        </a:p>
      </dgm:t>
    </dgm:pt>
    <dgm:pt modelId="{85604282-277B-4B64-AB88-61B6149CC3E1}" type="parTrans" cxnId="{4D275678-45C0-4144-98C4-F27ECA3630AA}">
      <dgm:prSet/>
      <dgm:spPr/>
      <dgm:t>
        <a:bodyPr/>
        <a:lstStyle/>
        <a:p>
          <a:endParaRPr lang="pt-BR" sz="2000"/>
        </a:p>
      </dgm:t>
    </dgm:pt>
    <dgm:pt modelId="{95F5E665-1091-4A8D-8D94-1D21FAB0BDB3}" type="sibTrans" cxnId="{4D275678-45C0-4144-98C4-F27ECA3630AA}">
      <dgm:prSet/>
      <dgm:spPr/>
      <dgm:t>
        <a:bodyPr/>
        <a:lstStyle/>
        <a:p>
          <a:endParaRPr lang="pt-BR" sz="2000"/>
        </a:p>
      </dgm:t>
    </dgm:pt>
    <dgm:pt modelId="{E759E50C-EE45-4A33-B298-DF7FBE4BFB5E}" type="pres">
      <dgm:prSet presAssocID="{069E0A47-0B9B-467C-8C29-678704A9E37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24BBCB70-0F81-48AA-BAE8-A3CFB03A9D4F}" type="pres">
      <dgm:prSet presAssocID="{CC15D523-A39D-4603-BEF6-8710CBEFF4A3}" presName="parentLin" presStyleCnt="0"/>
      <dgm:spPr/>
    </dgm:pt>
    <dgm:pt modelId="{AB2C4A2F-6935-41B2-88C7-D736EB059E1D}" type="pres">
      <dgm:prSet presAssocID="{CC15D523-A39D-4603-BEF6-8710CBEFF4A3}" presName="parentLeftMargin" presStyleLbl="node1" presStyleIdx="0" presStyleCnt="3"/>
      <dgm:spPr/>
      <dgm:t>
        <a:bodyPr/>
        <a:lstStyle/>
        <a:p>
          <a:endParaRPr lang="pt-BR"/>
        </a:p>
      </dgm:t>
    </dgm:pt>
    <dgm:pt modelId="{52CC8A9A-86C6-44A7-9579-2E356637F2D6}" type="pres">
      <dgm:prSet presAssocID="{CC15D523-A39D-4603-BEF6-8710CBEFF4A3}" presName="parentText" presStyleLbl="node1" presStyleIdx="0" presStyleCnt="3" custScaleX="110025" custScaleY="77211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1BBA840-81EC-41EF-8EFD-C0919120594C}" type="pres">
      <dgm:prSet presAssocID="{CC15D523-A39D-4603-BEF6-8710CBEFF4A3}" presName="negativeSpace" presStyleCnt="0"/>
      <dgm:spPr/>
    </dgm:pt>
    <dgm:pt modelId="{BBBED405-BD46-4A3D-9C59-8501D933ED88}" type="pres">
      <dgm:prSet presAssocID="{CC15D523-A39D-4603-BEF6-8710CBEFF4A3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0234186-D2C1-4222-AF78-30F710683F4B}" type="pres">
      <dgm:prSet presAssocID="{475E0F5C-ABF1-46FC-812B-686242111454}" presName="spaceBetweenRectangles" presStyleCnt="0"/>
      <dgm:spPr/>
    </dgm:pt>
    <dgm:pt modelId="{9A871C3E-B309-4509-B618-E94F912D2739}" type="pres">
      <dgm:prSet presAssocID="{D4F7F1CD-040E-4C74-9482-B1CA020C9DD1}" presName="parentLin" presStyleCnt="0"/>
      <dgm:spPr/>
    </dgm:pt>
    <dgm:pt modelId="{71992D51-1C17-4DB6-A4B9-6281308215CB}" type="pres">
      <dgm:prSet presAssocID="{D4F7F1CD-040E-4C74-9482-B1CA020C9DD1}" presName="parentLeftMargin" presStyleLbl="node1" presStyleIdx="0" presStyleCnt="3"/>
      <dgm:spPr/>
      <dgm:t>
        <a:bodyPr/>
        <a:lstStyle/>
        <a:p>
          <a:endParaRPr lang="pt-BR"/>
        </a:p>
      </dgm:t>
    </dgm:pt>
    <dgm:pt modelId="{375FABC1-B24A-4922-80D5-0FFC77ED2319}" type="pres">
      <dgm:prSet presAssocID="{D4F7F1CD-040E-4C74-9482-B1CA020C9DD1}" presName="parentText" presStyleLbl="node1" presStyleIdx="1" presStyleCnt="3" custScaleX="110025" custScaleY="98094" custLinFactX="8271" custLinFactNeighborX="100000" custLinFactNeighborY="4118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E8EE07A-25A2-4587-A937-33AE337EAFC4}" type="pres">
      <dgm:prSet presAssocID="{D4F7F1CD-040E-4C74-9482-B1CA020C9DD1}" presName="negativeSpace" presStyleCnt="0"/>
      <dgm:spPr/>
    </dgm:pt>
    <dgm:pt modelId="{1491AA0B-6AAE-49F1-8927-481005EE0C82}" type="pres">
      <dgm:prSet presAssocID="{D4F7F1CD-040E-4C74-9482-B1CA020C9DD1}" presName="childText" presStyleLbl="conFgAcc1" presStyleIdx="1" presStyleCnt="3">
        <dgm:presLayoutVars>
          <dgm:bulletEnabled val="1"/>
        </dgm:presLayoutVars>
      </dgm:prSet>
      <dgm:spPr/>
    </dgm:pt>
    <dgm:pt modelId="{84F91343-7C31-43C5-B93D-33BCA011515E}" type="pres">
      <dgm:prSet presAssocID="{9D788AE0-CD42-4127-B9EF-D0E7A3FA2663}" presName="spaceBetweenRectangles" presStyleCnt="0"/>
      <dgm:spPr/>
    </dgm:pt>
    <dgm:pt modelId="{1B290319-31B2-4D98-84BE-F6F08D3D698F}" type="pres">
      <dgm:prSet presAssocID="{A6FC346B-3504-4991-8375-2D0B9FACB349}" presName="parentLin" presStyleCnt="0"/>
      <dgm:spPr/>
    </dgm:pt>
    <dgm:pt modelId="{45414A78-7946-4BAB-A55C-AACA59C9FD0B}" type="pres">
      <dgm:prSet presAssocID="{A6FC346B-3504-4991-8375-2D0B9FACB349}" presName="parentLeftMargin" presStyleLbl="node1" presStyleIdx="1" presStyleCnt="3"/>
      <dgm:spPr/>
      <dgm:t>
        <a:bodyPr/>
        <a:lstStyle/>
        <a:p>
          <a:endParaRPr lang="pt-BR"/>
        </a:p>
      </dgm:t>
    </dgm:pt>
    <dgm:pt modelId="{131EBB65-C7B4-4C5E-A09A-9D3F2ED0F9C6}" type="pres">
      <dgm:prSet presAssocID="{A6FC346B-3504-4991-8375-2D0B9FACB349}" presName="parentText" presStyleLbl="node1" presStyleIdx="2" presStyleCnt="3" custScaleX="110024" custScaleY="146603" custLinFactX="8271" custLinFactNeighborX="100000" custLinFactNeighborY="-2078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19030AD-3E57-4230-B858-42A8D54E7A6F}" type="pres">
      <dgm:prSet presAssocID="{A6FC346B-3504-4991-8375-2D0B9FACB349}" presName="negativeSpace" presStyleCnt="0"/>
      <dgm:spPr/>
    </dgm:pt>
    <dgm:pt modelId="{F8A9979F-4493-46BB-A6C7-06E7A385D35D}" type="pres">
      <dgm:prSet presAssocID="{A6FC346B-3504-4991-8375-2D0B9FACB34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D275678-45C0-4144-98C4-F27ECA3630AA}" srcId="{069E0A47-0B9B-467C-8C29-678704A9E377}" destId="{A6FC346B-3504-4991-8375-2D0B9FACB349}" srcOrd="2" destOrd="0" parTransId="{85604282-277B-4B64-AB88-61B6149CC3E1}" sibTransId="{95F5E665-1091-4A8D-8D94-1D21FAB0BDB3}"/>
    <dgm:cxn modelId="{8CB7AB63-F7C2-4253-8E88-BA34766827BC}" type="presOf" srcId="{A6FC346B-3504-4991-8375-2D0B9FACB349}" destId="{131EBB65-C7B4-4C5E-A09A-9D3F2ED0F9C6}" srcOrd="1" destOrd="0" presId="urn:microsoft.com/office/officeart/2005/8/layout/list1"/>
    <dgm:cxn modelId="{E3C4DC7C-C7EF-4205-A841-9BD36B541910}" srcId="{069E0A47-0B9B-467C-8C29-678704A9E377}" destId="{CC15D523-A39D-4603-BEF6-8710CBEFF4A3}" srcOrd="0" destOrd="0" parTransId="{864CCE2E-94F4-4F52-A7E8-16A003332F1C}" sibTransId="{475E0F5C-ABF1-46FC-812B-686242111454}"/>
    <dgm:cxn modelId="{22BFC537-D8C8-4FB5-A020-42BB54BBDA2D}" type="presOf" srcId="{CC15D523-A39D-4603-BEF6-8710CBEFF4A3}" destId="{AB2C4A2F-6935-41B2-88C7-D736EB059E1D}" srcOrd="0" destOrd="0" presId="urn:microsoft.com/office/officeart/2005/8/layout/list1"/>
    <dgm:cxn modelId="{AEED3851-D3A8-4DB0-A908-D99E517B2A3F}" type="presOf" srcId="{D4F7F1CD-040E-4C74-9482-B1CA020C9DD1}" destId="{375FABC1-B24A-4922-80D5-0FFC77ED2319}" srcOrd="1" destOrd="0" presId="urn:microsoft.com/office/officeart/2005/8/layout/list1"/>
    <dgm:cxn modelId="{719C3222-E0E9-4B28-89D5-2463B5739A85}" type="presOf" srcId="{069E0A47-0B9B-467C-8C29-678704A9E377}" destId="{E759E50C-EE45-4A33-B298-DF7FBE4BFB5E}" srcOrd="0" destOrd="0" presId="urn:microsoft.com/office/officeart/2005/8/layout/list1"/>
    <dgm:cxn modelId="{14330798-F406-4FA6-8564-59344ED63391}" type="presOf" srcId="{D4F7F1CD-040E-4C74-9482-B1CA020C9DD1}" destId="{71992D51-1C17-4DB6-A4B9-6281308215CB}" srcOrd="0" destOrd="0" presId="urn:microsoft.com/office/officeart/2005/8/layout/list1"/>
    <dgm:cxn modelId="{E2C58B7D-94F4-4041-AC2D-5A10AE199DE3}" type="presOf" srcId="{A6FC346B-3504-4991-8375-2D0B9FACB349}" destId="{45414A78-7946-4BAB-A55C-AACA59C9FD0B}" srcOrd="0" destOrd="0" presId="urn:microsoft.com/office/officeart/2005/8/layout/list1"/>
    <dgm:cxn modelId="{D9BD2D2C-12FE-4C7E-8889-4827F483C169}" type="presOf" srcId="{CC15D523-A39D-4603-BEF6-8710CBEFF4A3}" destId="{52CC8A9A-86C6-44A7-9579-2E356637F2D6}" srcOrd="1" destOrd="0" presId="urn:microsoft.com/office/officeart/2005/8/layout/list1"/>
    <dgm:cxn modelId="{691F0032-D16B-43BB-8B02-D2DD922B4A8D}" srcId="{069E0A47-0B9B-467C-8C29-678704A9E377}" destId="{D4F7F1CD-040E-4C74-9482-B1CA020C9DD1}" srcOrd="1" destOrd="0" parTransId="{D73A1DDB-D45A-424C-AB92-08897CFCD196}" sibTransId="{9D788AE0-CD42-4127-B9EF-D0E7A3FA2663}"/>
    <dgm:cxn modelId="{42F6E230-CC09-4EF5-8AA4-76D883123662}" type="presParOf" srcId="{E759E50C-EE45-4A33-B298-DF7FBE4BFB5E}" destId="{24BBCB70-0F81-48AA-BAE8-A3CFB03A9D4F}" srcOrd="0" destOrd="0" presId="urn:microsoft.com/office/officeart/2005/8/layout/list1"/>
    <dgm:cxn modelId="{BE2582B8-1875-43B8-9394-7308A2650746}" type="presParOf" srcId="{24BBCB70-0F81-48AA-BAE8-A3CFB03A9D4F}" destId="{AB2C4A2F-6935-41B2-88C7-D736EB059E1D}" srcOrd="0" destOrd="0" presId="urn:microsoft.com/office/officeart/2005/8/layout/list1"/>
    <dgm:cxn modelId="{25462AAD-9242-4E83-80F3-B7D2C831F818}" type="presParOf" srcId="{24BBCB70-0F81-48AA-BAE8-A3CFB03A9D4F}" destId="{52CC8A9A-86C6-44A7-9579-2E356637F2D6}" srcOrd="1" destOrd="0" presId="urn:microsoft.com/office/officeart/2005/8/layout/list1"/>
    <dgm:cxn modelId="{61A5645B-21CA-41CC-ADA2-3E7785F7AA0D}" type="presParOf" srcId="{E759E50C-EE45-4A33-B298-DF7FBE4BFB5E}" destId="{81BBA840-81EC-41EF-8EFD-C0919120594C}" srcOrd="1" destOrd="0" presId="urn:microsoft.com/office/officeart/2005/8/layout/list1"/>
    <dgm:cxn modelId="{6E8C769F-3D28-414F-BE6D-2294B149C7D6}" type="presParOf" srcId="{E759E50C-EE45-4A33-B298-DF7FBE4BFB5E}" destId="{BBBED405-BD46-4A3D-9C59-8501D933ED88}" srcOrd="2" destOrd="0" presId="urn:microsoft.com/office/officeart/2005/8/layout/list1"/>
    <dgm:cxn modelId="{57B0D4A4-1C16-448E-AB1E-6D13C4BDF1F7}" type="presParOf" srcId="{E759E50C-EE45-4A33-B298-DF7FBE4BFB5E}" destId="{E0234186-D2C1-4222-AF78-30F710683F4B}" srcOrd="3" destOrd="0" presId="urn:microsoft.com/office/officeart/2005/8/layout/list1"/>
    <dgm:cxn modelId="{E65BF0B1-CFC6-4C80-95AD-78EF9CD9FC91}" type="presParOf" srcId="{E759E50C-EE45-4A33-B298-DF7FBE4BFB5E}" destId="{9A871C3E-B309-4509-B618-E94F912D2739}" srcOrd="4" destOrd="0" presId="urn:microsoft.com/office/officeart/2005/8/layout/list1"/>
    <dgm:cxn modelId="{7DDB5FD4-FD48-4F5A-9221-88F5998DEB2F}" type="presParOf" srcId="{9A871C3E-B309-4509-B618-E94F912D2739}" destId="{71992D51-1C17-4DB6-A4B9-6281308215CB}" srcOrd="0" destOrd="0" presId="urn:microsoft.com/office/officeart/2005/8/layout/list1"/>
    <dgm:cxn modelId="{963344FD-6326-4D87-8021-D13B0C5D3FD8}" type="presParOf" srcId="{9A871C3E-B309-4509-B618-E94F912D2739}" destId="{375FABC1-B24A-4922-80D5-0FFC77ED2319}" srcOrd="1" destOrd="0" presId="urn:microsoft.com/office/officeart/2005/8/layout/list1"/>
    <dgm:cxn modelId="{C637F5B5-664A-4D0C-AF26-49744F1FDFA7}" type="presParOf" srcId="{E759E50C-EE45-4A33-B298-DF7FBE4BFB5E}" destId="{BE8EE07A-25A2-4587-A937-33AE337EAFC4}" srcOrd="5" destOrd="0" presId="urn:microsoft.com/office/officeart/2005/8/layout/list1"/>
    <dgm:cxn modelId="{64FC4B7E-306E-4A5A-A814-7C56645898AB}" type="presParOf" srcId="{E759E50C-EE45-4A33-B298-DF7FBE4BFB5E}" destId="{1491AA0B-6AAE-49F1-8927-481005EE0C82}" srcOrd="6" destOrd="0" presId="urn:microsoft.com/office/officeart/2005/8/layout/list1"/>
    <dgm:cxn modelId="{7C9168BE-ACB4-48BA-A18D-40BBF844BD7B}" type="presParOf" srcId="{E759E50C-EE45-4A33-B298-DF7FBE4BFB5E}" destId="{84F91343-7C31-43C5-B93D-33BCA011515E}" srcOrd="7" destOrd="0" presId="urn:microsoft.com/office/officeart/2005/8/layout/list1"/>
    <dgm:cxn modelId="{9DAC1C4A-0CEC-4320-9D61-8736470270A7}" type="presParOf" srcId="{E759E50C-EE45-4A33-B298-DF7FBE4BFB5E}" destId="{1B290319-31B2-4D98-84BE-F6F08D3D698F}" srcOrd="8" destOrd="0" presId="urn:microsoft.com/office/officeart/2005/8/layout/list1"/>
    <dgm:cxn modelId="{67F74418-D201-4B60-B2AF-654F81FA3A02}" type="presParOf" srcId="{1B290319-31B2-4D98-84BE-F6F08D3D698F}" destId="{45414A78-7946-4BAB-A55C-AACA59C9FD0B}" srcOrd="0" destOrd="0" presId="urn:microsoft.com/office/officeart/2005/8/layout/list1"/>
    <dgm:cxn modelId="{3FEA8655-3BE8-49FB-86E0-5504CCB78984}" type="presParOf" srcId="{1B290319-31B2-4D98-84BE-F6F08D3D698F}" destId="{131EBB65-C7B4-4C5E-A09A-9D3F2ED0F9C6}" srcOrd="1" destOrd="0" presId="urn:microsoft.com/office/officeart/2005/8/layout/list1"/>
    <dgm:cxn modelId="{3F6876CF-6AD4-4268-8511-D262F3655696}" type="presParOf" srcId="{E759E50C-EE45-4A33-B298-DF7FBE4BFB5E}" destId="{919030AD-3E57-4230-B858-42A8D54E7A6F}" srcOrd="9" destOrd="0" presId="urn:microsoft.com/office/officeart/2005/8/layout/list1"/>
    <dgm:cxn modelId="{61E42CC7-786A-417B-94BB-0AE3599B237C}" type="presParOf" srcId="{E759E50C-EE45-4A33-B298-DF7FBE4BFB5E}" destId="{F8A9979F-4493-46BB-A6C7-06E7A385D35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69E0A47-0B9B-467C-8C29-678704A9E377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C15D523-A39D-4603-BEF6-8710CBEFF4A3}">
      <dgm:prSet phldrT="[Texto]" custT="1"/>
      <dgm:spPr/>
      <dgm:t>
        <a:bodyPr/>
        <a:lstStyle/>
        <a:p>
          <a:r>
            <a:rPr lang="pt-B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Conteúdo referente aos </a:t>
          </a:r>
          <a:r>
            <a:rPr lang="pt-BR" sz="2000" i="1" u="sng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indicadores de saúde da população:</a:t>
          </a:r>
          <a:endParaRPr lang="pt-BR" sz="2000" dirty="0">
            <a:solidFill>
              <a:schemeClr val="bg1"/>
            </a:solidFill>
          </a:endParaRPr>
        </a:p>
      </dgm:t>
    </dgm:pt>
    <dgm:pt modelId="{864CCE2E-94F4-4F52-A7E8-16A003332F1C}" type="parTrans" cxnId="{E3C4DC7C-C7EF-4205-A841-9BD36B541910}">
      <dgm:prSet/>
      <dgm:spPr/>
      <dgm:t>
        <a:bodyPr/>
        <a:lstStyle/>
        <a:p>
          <a:endParaRPr lang="pt-BR" sz="2000"/>
        </a:p>
      </dgm:t>
    </dgm:pt>
    <dgm:pt modelId="{475E0F5C-ABF1-46FC-812B-686242111454}" type="sibTrans" cxnId="{E3C4DC7C-C7EF-4205-A841-9BD36B541910}">
      <dgm:prSet/>
      <dgm:spPr/>
      <dgm:t>
        <a:bodyPr/>
        <a:lstStyle/>
        <a:p>
          <a:endParaRPr lang="pt-BR" sz="2000"/>
        </a:p>
      </dgm:t>
    </dgm:pt>
    <dgm:pt modelId="{D4F7F1CD-040E-4C74-9482-B1CA020C9DD1}">
      <dgm:prSet phldrT="[Texto]" custT="1"/>
      <dgm:spPr/>
      <dgm:t>
        <a:bodyPr/>
        <a:lstStyle/>
        <a:p>
          <a:r>
            <a:rPr lang="pt-B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forma de apresentação: série histórica</a:t>
          </a:r>
          <a:r>
            <a:rPr lang="pt-BR" sz="200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, indicadores </a:t>
          </a:r>
          <a:r>
            <a:rPr lang="pt-B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possíveis de apuração nesse período</a:t>
          </a:r>
          <a:endParaRPr lang="pt-BR" sz="20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D73A1DDB-D45A-424C-AB92-08897CFCD196}" type="parTrans" cxnId="{691F0032-D16B-43BB-8B02-D2DD922B4A8D}">
      <dgm:prSet/>
      <dgm:spPr/>
      <dgm:t>
        <a:bodyPr/>
        <a:lstStyle/>
        <a:p>
          <a:endParaRPr lang="pt-BR" sz="2000"/>
        </a:p>
      </dgm:t>
    </dgm:pt>
    <dgm:pt modelId="{9D788AE0-CD42-4127-B9EF-D0E7A3FA2663}" type="sibTrans" cxnId="{691F0032-D16B-43BB-8B02-D2DD922B4A8D}">
      <dgm:prSet/>
      <dgm:spPr/>
      <dgm:t>
        <a:bodyPr/>
        <a:lstStyle/>
        <a:p>
          <a:endParaRPr lang="pt-BR" sz="2000"/>
        </a:p>
      </dgm:t>
    </dgm:pt>
    <dgm:pt modelId="{53084A7D-0539-4229-A51F-48B78A410ED1}">
      <dgm:prSet phldrT="[Texto]" custT="1"/>
      <dgm:spPr/>
      <dgm:t>
        <a:bodyPr/>
        <a:lstStyle/>
        <a:p>
          <a:r>
            <a:rPr lang="pt-B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considerar a pactuação interfederativa (regras de transição/COAP) e os próprios do planejamento de estados e municípios.</a:t>
          </a:r>
          <a:endParaRPr lang="pt-BR" sz="2000" dirty="0">
            <a:solidFill>
              <a:schemeClr val="bg1"/>
            </a:solidFill>
          </a:endParaRPr>
        </a:p>
      </dgm:t>
    </dgm:pt>
    <dgm:pt modelId="{4DB499F2-29E3-412D-AAFC-3B7E1FCFA862}" type="parTrans" cxnId="{91A691F6-C46C-416C-890E-5C37B6770BAD}">
      <dgm:prSet/>
      <dgm:spPr/>
      <dgm:t>
        <a:bodyPr/>
        <a:lstStyle/>
        <a:p>
          <a:endParaRPr lang="pt-BR"/>
        </a:p>
      </dgm:t>
    </dgm:pt>
    <dgm:pt modelId="{930F8C16-F9D7-4AC6-B108-9EA4BB8826B2}" type="sibTrans" cxnId="{91A691F6-C46C-416C-890E-5C37B6770BAD}">
      <dgm:prSet/>
      <dgm:spPr/>
      <dgm:t>
        <a:bodyPr/>
        <a:lstStyle/>
        <a:p>
          <a:endParaRPr lang="pt-BR"/>
        </a:p>
      </dgm:t>
    </dgm:pt>
    <dgm:pt modelId="{E759E50C-EE45-4A33-B298-DF7FBE4BFB5E}" type="pres">
      <dgm:prSet presAssocID="{069E0A47-0B9B-467C-8C29-678704A9E37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24BBCB70-0F81-48AA-BAE8-A3CFB03A9D4F}" type="pres">
      <dgm:prSet presAssocID="{CC15D523-A39D-4603-BEF6-8710CBEFF4A3}" presName="parentLin" presStyleCnt="0"/>
      <dgm:spPr/>
    </dgm:pt>
    <dgm:pt modelId="{AB2C4A2F-6935-41B2-88C7-D736EB059E1D}" type="pres">
      <dgm:prSet presAssocID="{CC15D523-A39D-4603-BEF6-8710CBEFF4A3}" presName="parentLeftMargin" presStyleLbl="node1" presStyleIdx="0" presStyleCnt="3"/>
      <dgm:spPr/>
      <dgm:t>
        <a:bodyPr/>
        <a:lstStyle/>
        <a:p>
          <a:endParaRPr lang="pt-BR"/>
        </a:p>
      </dgm:t>
    </dgm:pt>
    <dgm:pt modelId="{52CC8A9A-86C6-44A7-9579-2E356637F2D6}" type="pres">
      <dgm:prSet presAssocID="{CC15D523-A39D-4603-BEF6-8710CBEFF4A3}" presName="parentText" presStyleLbl="node1" presStyleIdx="0" presStyleCnt="3" custScaleX="118797" custScaleY="77211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1BBA840-81EC-41EF-8EFD-C0919120594C}" type="pres">
      <dgm:prSet presAssocID="{CC15D523-A39D-4603-BEF6-8710CBEFF4A3}" presName="negativeSpace" presStyleCnt="0"/>
      <dgm:spPr/>
    </dgm:pt>
    <dgm:pt modelId="{BBBED405-BD46-4A3D-9C59-8501D933ED88}" type="pres">
      <dgm:prSet presAssocID="{CC15D523-A39D-4603-BEF6-8710CBEFF4A3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0234186-D2C1-4222-AF78-30F710683F4B}" type="pres">
      <dgm:prSet presAssocID="{475E0F5C-ABF1-46FC-812B-686242111454}" presName="spaceBetweenRectangles" presStyleCnt="0"/>
      <dgm:spPr/>
    </dgm:pt>
    <dgm:pt modelId="{6BB6CA7E-01EC-4AAC-81A1-B39E0088E324}" type="pres">
      <dgm:prSet presAssocID="{53084A7D-0539-4229-A51F-48B78A410ED1}" presName="parentLin" presStyleCnt="0"/>
      <dgm:spPr/>
    </dgm:pt>
    <dgm:pt modelId="{8AB8D4C3-5A18-4B2F-802A-9D3DA2672D98}" type="pres">
      <dgm:prSet presAssocID="{53084A7D-0539-4229-A51F-48B78A410ED1}" presName="parentLeftMargin" presStyleLbl="node1" presStyleIdx="0" presStyleCnt="3"/>
      <dgm:spPr/>
      <dgm:t>
        <a:bodyPr/>
        <a:lstStyle/>
        <a:p>
          <a:endParaRPr lang="pt-BR"/>
        </a:p>
      </dgm:t>
    </dgm:pt>
    <dgm:pt modelId="{29E022CF-B7BE-4261-A471-E6D85759DB27}" type="pres">
      <dgm:prSet presAssocID="{53084A7D-0539-4229-A51F-48B78A410ED1}" presName="parentText" presStyleLbl="node1" presStyleIdx="1" presStyleCnt="3" custScaleX="110025" custLinFactX="2130" custLinFactNeighborX="100000" custLinFactNeighborY="-26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96B6F65-FDEB-4E2B-9360-ACA3EE27890D}" type="pres">
      <dgm:prSet presAssocID="{53084A7D-0539-4229-A51F-48B78A410ED1}" presName="negativeSpace" presStyleCnt="0"/>
      <dgm:spPr/>
    </dgm:pt>
    <dgm:pt modelId="{6095AAB9-1B51-48FA-986B-5CCB152C4FC7}" type="pres">
      <dgm:prSet presAssocID="{53084A7D-0539-4229-A51F-48B78A410ED1}" presName="childText" presStyleLbl="conFgAcc1" presStyleIdx="1" presStyleCnt="3">
        <dgm:presLayoutVars>
          <dgm:bulletEnabled val="1"/>
        </dgm:presLayoutVars>
      </dgm:prSet>
      <dgm:spPr/>
    </dgm:pt>
    <dgm:pt modelId="{5AA1656F-CAE7-41BA-91DF-BA4AA1402029}" type="pres">
      <dgm:prSet presAssocID="{930F8C16-F9D7-4AC6-B108-9EA4BB8826B2}" presName="spaceBetweenRectangles" presStyleCnt="0"/>
      <dgm:spPr/>
    </dgm:pt>
    <dgm:pt modelId="{9A871C3E-B309-4509-B618-E94F912D2739}" type="pres">
      <dgm:prSet presAssocID="{D4F7F1CD-040E-4C74-9482-B1CA020C9DD1}" presName="parentLin" presStyleCnt="0"/>
      <dgm:spPr/>
    </dgm:pt>
    <dgm:pt modelId="{71992D51-1C17-4DB6-A4B9-6281308215CB}" type="pres">
      <dgm:prSet presAssocID="{D4F7F1CD-040E-4C74-9482-B1CA020C9DD1}" presName="parentLeftMargin" presStyleLbl="node1" presStyleIdx="1" presStyleCnt="3"/>
      <dgm:spPr/>
      <dgm:t>
        <a:bodyPr/>
        <a:lstStyle/>
        <a:p>
          <a:endParaRPr lang="pt-BR"/>
        </a:p>
      </dgm:t>
    </dgm:pt>
    <dgm:pt modelId="{375FABC1-B24A-4922-80D5-0FFC77ED2319}" type="pres">
      <dgm:prSet presAssocID="{D4F7F1CD-040E-4C74-9482-B1CA020C9DD1}" presName="parentText" presStyleLbl="node1" presStyleIdx="2" presStyleCnt="3" custScaleX="110026" custScaleY="98094" custLinFactX="2005" custLinFactNeighborX="100000" custLinFactNeighborY="43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E8EE07A-25A2-4587-A937-33AE337EAFC4}" type="pres">
      <dgm:prSet presAssocID="{D4F7F1CD-040E-4C74-9482-B1CA020C9DD1}" presName="negativeSpace" presStyleCnt="0"/>
      <dgm:spPr/>
    </dgm:pt>
    <dgm:pt modelId="{1491AA0B-6AAE-49F1-8927-481005EE0C82}" type="pres">
      <dgm:prSet presAssocID="{D4F7F1CD-040E-4C74-9482-B1CA020C9DD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6F94AF4-3590-4BB4-889A-9D9DB78008AD}" type="presOf" srcId="{D4F7F1CD-040E-4C74-9482-B1CA020C9DD1}" destId="{375FABC1-B24A-4922-80D5-0FFC77ED2319}" srcOrd="1" destOrd="0" presId="urn:microsoft.com/office/officeart/2005/8/layout/list1"/>
    <dgm:cxn modelId="{D1E5777F-915F-4759-B2DE-F57CAA89B9D8}" type="presOf" srcId="{CC15D523-A39D-4603-BEF6-8710CBEFF4A3}" destId="{AB2C4A2F-6935-41B2-88C7-D736EB059E1D}" srcOrd="0" destOrd="0" presId="urn:microsoft.com/office/officeart/2005/8/layout/list1"/>
    <dgm:cxn modelId="{E3C4DC7C-C7EF-4205-A841-9BD36B541910}" srcId="{069E0A47-0B9B-467C-8C29-678704A9E377}" destId="{CC15D523-A39D-4603-BEF6-8710CBEFF4A3}" srcOrd="0" destOrd="0" parTransId="{864CCE2E-94F4-4F52-A7E8-16A003332F1C}" sibTransId="{475E0F5C-ABF1-46FC-812B-686242111454}"/>
    <dgm:cxn modelId="{81A42580-F5B1-4352-BDB6-C480BC60B9FE}" type="presOf" srcId="{D4F7F1CD-040E-4C74-9482-B1CA020C9DD1}" destId="{71992D51-1C17-4DB6-A4B9-6281308215CB}" srcOrd="0" destOrd="0" presId="urn:microsoft.com/office/officeart/2005/8/layout/list1"/>
    <dgm:cxn modelId="{14AC0FBD-7C49-4D21-AF07-C42D9CBC9B54}" type="presOf" srcId="{53084A7D-0539-4229-A51F-48B78A410ED1}" destId="{8AB8D4C3-5A18-4B2F-802A-9D3DA2672D98}" srcOrd="0" destOrd="0" presId="urn:microsoft.com/office/officeart/2005/8/layout/list1"/>
    <dgm:cxn modelId="{6E74E484-515C-4966-81E7-BAC2717EFE5D}" type="presOf" srcId="{CC15D523-A39D-4603-BEF6-8710CBEFF4A3}" destId="{52CC8A9A-86C6-44A7-9579-2E356637F2D6}" srcOrd="1" destOrd="0" presId="urn:microsoft.com/office/officeart/2005/8/layout/list1"/>
    <dgm:cxn modelId="{691F0032-D16B-43BB-8B02-D2DD922B4A8D}" srcId="{069E0A47-0B9B-467C-8C29-678704A9E377}" destId="{D4F7F1CD-040E-4C74-9482-B1CA020C9DD1}" srcOrd="2" destOrd="0" parTransId="{D73A1DDB-D45A-424C-AB92-08897CFCD196}" sibTransId="{9D788AE0-CD42-4127-B9EF-D0E7A3FA2663}"/>
    <dgm:cxn modelId="{91A691F6-C46C-416C-890E-5C37B6770BAD}" srcId="{069E0A47-0B9B-467C-8C29-678704A9E377}" destId="{53084A7D-0539-4229-A51F-48B78A410ED1}" srcOrd="1" destOrd="0" parTransId="{4DB499F2-29E3-412D-AAFC-3B7E1FCFA862}" sibTransId="{930F8C16-F9D7-4AC6-B108-9EA4BB8826B2}"/>
    <dgm:cxn modelId="{CF7EE4D5-1547-4BE2-BB68-524621BA8CEC}" type="presOf" srcId="{53084A7D-0539-4229-A51F-48B78A410ED1}" destId="{29E022CF-B7BE-4261-A471-E6D85759DB27}" srcOrd="1" destOrd="0" presId="urn:microsoft.com/office/officeart/2005/8/layout/list1"/>
    <dgm:cxn modelId="{6D145697-5678-418E-959F-EBA2543C8AB4}" type="presOf" srcId="{069E0A47-0B9B-467C-8C29-678704A9E377}" destId="{E759E50C-EE45-4A33-B298-DF7FBE4BFB5E}" srcOrd="0" destOrd="0" presId="urn:microsoft.com/office/officeart/2005/8/layout/list1"/>
    <dgm:cxn modelId="{1D413499-418A-4AA4-89FB-8A2AEE004BB4}" type="presParOf" srcId="{E759E50C-EE45-4A33-B298-DF7FBE4BFB5E}" destId="{24BBCB70-0F81-48AA-BAE8-A3CFB03A9D4F}" srcOrd="0" destOrd="0" presId="urn:microsoft.com/office/officeart/2005/8/layout/list1"/>
    <dgm:cxn modelId="{3C6DA00B-573F-4015-BB00-B3F1A7A833CC}" type="presParOf" srcId="{24BBCB70-0F81-48AA-BAE8-A3CFB03A9D4F}" destId="{AB2C4A2F-6935-41B2-88C7-D736EB059E1D}" srcOrd="0" destOrd="0" presId="urn:microsoft.com/office/officeart/2005/8/layout/list1"/>
    <dgm:cxn modelId="{F252269A-53A0-4AB8-9390-37E179A3F795}" type="presParOf" srcId="{24BBCB70-0F81-48AA-BAE8-A3CFB03A9D4F}" destId="{52CC8A9A-86C6-44A7-9579-2E356637F2D6}" srcOrd="1" destOrd="0" presId="urn:microsoft.com/office/officeart/2005/8/layout/list1"/>
    <dgm:cxn modelId="{9877ED00-3AE2-48B5-8175-D77A9AE7F056}" type="presParOf" srcId="{E759E50C-EE45-4A33-B298-DF7FBE4BFB5E}" destId="{81BBA840-81EC-41EF-8EFD-C0919120594C}" srcOrd="1" destOrd="0" presId="urn:microsoft.com/office/officeart/2005/8/layout/list1"/>
    <dgm:cxn modelId="{FACFAA4A-12C7-46EE-9EAA-B85EA776DFD5}" type="presParOf" srcId="{E759E50C-EE45-4A33-B298-DF7FBE4BFB5E}" destId="{BBBED405-BD46-4A3D-9C59-8501D933ED88}" srcOrd="2" destOrd="0" presId="urn:microsoft.com/office/officeart/2005/8/layout/list1"/>
    <dgm:cxn modelId="{E02DD725-F841-43B2-A376-53A39C186E0B}" type="presParOf" srcId="{E759E50C-EE45-4A33-B298-DF7FBE4BFB5E}" destId="{E0234186-D2C1-4222-AF78-30F710683F4B}" srcOrd="3" destOrd="0" presId="urn:microsoft.com/office/officeart/2005/8/layout/list1"/>
    <dgm:cxn modelId="{002054C2-2FA0-451B-B7E0-72532CBD7482}" type="presParOf" srcId="{E759E50C-EE45-4A33-B298-DF7FBE4BFB5E}" destId="{6BB6CA7E-01EC-4AAC-81A1-B39E0088E324}" srcOrd="4" destOrd="0" presId="urn:microsoft.com/office/officeart/2005/8/layout/list1"/>
    <dgm:cxn modelId="{4E55C2E4-B1FE-489D-8465-D2F05F0CDA7B}" type="presParOf" srcId="{6BB6CA7E-01EC-4AAC-81A1-B39E0088E324}" destId="{8AB8D4C3-5A18-4B2F-802A-9D3DA2672D98}" srcOrd="0" destOrd="0" presId="urn:microsoft.com/office/officeart/2005/8/layout/list1"/>
    <dgm:cxn modelId="{7F22C915-D512-4D09-B223-B238FDF76810}" type="presParOf" srcId="{6BB6CA7E-01EC-4AAC-81A1-B39E0088E324}" destId="{29E022CF-B7BE-4261-A471-E6D85759DB27}" srcOrd="1" destOrd="0" presId="urn:microsoft.com/office/officeart/2005/8/layout/list1"/>
    <dgm:cxn modelId="{3FA22412-477C-4ABD-9F3F-2C0A7E2EE7FB}" type="presParOf" srcId="{E759E50C-EE45-4A33-B298-DF7FBE4BFB5E}" destId="{D96B6F65-FDEB-4E2B-9360-ACA3EE27890D}" srcOrd="5" destOrd="0" presId="urn:microsoft.com/office/officeart/2005/8/layout/list1"/>
    <dgm:cxn modelId="{99B8BB8E-FDF2-4760-B567-D1F10C3699E6}" type="presParOf" srcId="{E759E50C-EE45-4A33-B298-DF7FBE4BFB5E}" destId="{6095AAB9-1B51-48FA-986B-5CCB152C4FC7}" srcOrd="6" destOrd="0" presId="urn:microsoft.com/office/officeart/2005/8/layout/list1"/>
    <dgm:cxn modelId="{7C470309-C0EC-4EBC-970B-A73F7FEE43DB}" type="presParOf" srcId="{E759E50C-EE45-4A33-B298-DF7FBE4BFB5E}" destId="{5AA1656F-CAE7-41BA-91DF-BA4AA1402029}" srcOrd="7" destOrd="0" presId="urn:microsoft.com/office/officeart/2005/8/layout/list1"/>
    <dgm:cxn modelId="{F72D03B5-792F-4628-97DD-BEF2E5692162}" type="presParOf" srcId="{E759E50C-EE45-4A33-B298-DF7FBE4BFB5E}" destId="{9A871C3E-B309-4509-B618-E94F912D2739}" srcOrd="8" destOrd="0" presId="urn:microsoft.com/office/officeart/2005/8/layout/list1"/>
    <dgm:cxn modelId="{D6EE7B13-9979-43F2-941F-3F495AE7FFBC}" type="presParOf" srcId="{9A871C3E-B309-4509-B618-E94F912D2739}" destId="{71992D51-1C17-4DB6-A4B9-6281308215CB}" srcOrd="0" destOrd="0" presId="urn:microsoft.com/office/officeart/2005/8/layout/list1"/>
    <dgm:cxn modelId="{4374A3A0-9E87-4669-96DC-A4D0450D1C8B}" type="presParOf" srcId="{9A871C3E-B309-4509-B618-E94F912D2739}" destId="{375FABC1-B24A-4922-80D5-0FFC77ED2319}" srcOrd="1" destOrd="0" presId="urn:microsoft.com/office/officeart/2005/8/layout/list1"/>
    <dgm:cxn modelId="{A8292550-C98D-45AE-AFC4-E2970E1DEAF8}" type="presParOf" srcId="{E759E50C-EE45-4A33-B298-DF7FBE4BFB5E}" destId="{BE8EE07A-25A2-4587-A937-33AE337EAFC4}" srcOrd="9" destOrd="0" presId="urn:microsoft.com/office/officeart/2005/8/layout/list1"/>
    <dgm:cxn modelId="{90A4A071-029B-4C1D-AE76-4EE253947BA9}" type="presParOf" srcId="{E759E50C-EE45-4A33-B298-DF7FBE4BFB5E}" destId="{1491AA0B-6AAE-49F1-8927-481005EE0C8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B5A1A2-EB95-47E8-9535-E93BB637CD9C}">
      <dsp:nvSpPr>
        <dsp:cNvPr id="0" name=""/>
        <dsp:cNvSpPr/>
      </dsp:nvSpPr>
      <dsp:spPr>
        <a:xfrm>
          <a:off x="2253780" y="361500"/>
          <a:ext cx="6099157" cy="2980959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3600" b="0" u="sng" kern="1200" dirty="0" smtClean="0">
              <a:solidFill>
                <a:srgbClr val="006600"/>
              </a:solidFill>
            </a:rPr>
            <a:t>Art. 36 </a:t>
          </a:r>
          <a:r>
            <a:rPr lang="pt-BR" sz="3600" b="0" kern="1200" dirty="0" smtClean="0">
              <a:solidFill>
                <a:srgbClr val="006600"/>
              </a:solidFill>
            </a:rPr>
            <a:t> RELATÓRIO DETALHADO REFERENTE AO QUADRIMESTRE ANTERIOR</a:t>
          </a:r>
          <a:endParaRPr lang="pt-BR" sz="3600" b="0" kern="1200" dirty="0">
            <a:solidFill>
              <a:srgbClr val="006600"/>
            </a:solidFill>
          </a:endParaRPr>
        </a:p>
      </dsp:txBody>
      <dsp:txXfrm>
        <a:off x="2253780" y="361500"/>
        <a:ext cx="6099157" cy="2980959"/>
      </dsp:txXfrm>
    </dsp:sp>
    <dsp:sp modelId="{2AF9D278-21A5-493C-9EEE-5558DF526BD4}">
      <dsp:nvSpPr>
        <dsp:cNvPr id="0" name=""/>
        <dsp:cNvSpPr/>
      </dsp:nvSpPr>
      <dsp:spPr>
        <a:xfrm>
          <a:off x="216014" y="882878"/>
          <a:ext cx="2037765" cy="1938202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LEI COMPLEMENTAR 141/2012</a:t>
          </a:r>
          <a:endParaRPr lang="pt-BR" sz="1800" b="1" kern="1200" dirty="0"/>
        </a:p>
      </dsp:txBody>
      <dsp:txXfrm>
        <a:off x="216014" y="882878"/>
        <a:ext cx="2037765" cy="193820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BED405-BD46-4A3D-9C59-8501D933ED88}">
      <dsp:nvSpPr>
        <dsp:cNvPr id="0" name=""/>
        <dsp:cNvSpPr/>
      </dsp:nvSpPr>
      <dsp:spPr>
        <a:xfrm>
          <a:off x="0" y="274782"/>
          <a:ext cx="8208911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2CC8A9A-86C6-44A7-9579-2E356637F2D6}">
      <dsp:nvSpPr>
        <dsp:cNvPr id="0" name=""/>
        <dsp:cNvSpPr/>
      </dsp:nvSpPr>
      <dsp:spPr>
        <a:xfrm>
          <a:off x="410445" y="18720"/>
          <a:ext cx="6322298" cy="78742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/>
            <a:t>Guardar coerência e similaridade com o Relatório de Gestão</a:t>
          </a:r>
          <a:endParaRPr lang="pt-BR" sz="2400" kern="1200" dirty="0"/>
        </a:p>
      </dsp:txBody>
      <dsp:txXfrm>
        <a:off x="410445" y="18720"/>
        <a:ext cx="6322298" cy="787422"/>
      </dsp:txXfrm>
    </dsp:sp>
    <dsp:sp modelId="{1491AA0B-6AAE-49F1-8927-481005EE0C82}">
      <dsp:nvSpPr>
        <dsp:cNvPr id="0" name=""/>
        <dsp:cNvSpPr/>
      </dsp:nvSpPr>
      <dsp:spPr>
        <a:xfrm>
          <a:off x="0" y="1601732"/>
          <a:ext cx="8208911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75FABC1-B24A-4922-80D5-0FFC77ED2319}">
      <dsp:nvSpPr>
        <dsp:cNvPr id="0" name=""/>
        <dsp:cNvSpPr/>
      </dsp:nvSpPr>
      <dsp:spPr>
        <a:xfrm>
          <a:off x="410445" y="1376382"/>
          <a:ext cx="6322298" cy="75670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/>
            <a:t>Montante e fonte dos recursos aplicados no período: relatórios gerenciais do SIOPS</a:t>
          </a:r>
          <a:endParaRPr lang="pt-BR" sz="2400" kern="1200" dirty="0"/>
        </a:p>
      </dsp:txBody>
      <dsp:txXfrm>
        <a:off x="410445" y="1376382"/>
        <a:ext cx="6322298" cy="756709"/>
      </dsp:txXfrm>
    </dsp:sp>
    <dsp:sp modelId="{F8A9979F-4493-46BB-A6C7-06E7A385D35D}">
      <dsp:nvSpPr>
        <dsp:cNvPr id="0" name=""/>
        <dsp:cNvSpPr/>
      </dsp:nvSpPr>
      <dsp:spPr>
        <a:xfrm>
          <a:off x="0" y="3698367"/>
          <a:ext cx="8208911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31EBB65-C7B4-4C5E-A09A-9D3F2ED0F9C6}">
      <dsp:nvSpPr>
        <dsp:cNvPr id="0" name=""/>
        <dsp:cNvSpPr/>
      </dsp:nvSpPr>
      <dsp:spPr>
        <a:xfrm>
          <a:off x="410445" y="2703332"/>
          <a:ext cx="6322240" cy="152639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/>
            <a:t>Conteúdo temática Auditoria: UF, Município, Demandante, Executor da Auditoria, Nº, Finalidade, Unidade auditada, Recomendações e Determinações</a:t>
          </a:r>
          <a:endParaRPr lang="pt-BR" sz="2400" kern="1200" dirty="0"/>
        </a:p>
      </dsp:txBody>
      <dsp:txXfrm>
        <a:off x="410445" y="2703332"/>
        <a:ext cx="6322240" cy="152639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BED405-BD46-4A3D-9C59-8501D933ED88}">
      <dsp:nvSpPr>
        <dsp:cNvPr id="0" name=""/>
        <dsp:cNvSpPr/>
      </dsp:nvSpPr>
      <dsp:spPr>
        <a:xfrm>
          <a:off x="0" y="314293"/>
          <a:ext cx="8208911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2CC8A9A-86C6-44A7-9579-2E356637F2D6}">
      <dsp:nvSpPr>
        <dsp:cNvPr id="0" name=""/>
        <dsp:cNvSpPr/>
      </dsp:nvSpPr>
      <dsp:spPr>
        <a:xfrm>
          <a:off x="410445" y="49214"/>
          <a:ext cx="6322298" cy="75215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>
              <a:latin typeface="Arial" pitchFamily="34" charset="0"/>
              <a:cs typeface="Arial" pitchFamily="34" charset="0"/>
            </a:rPr>
            <a:t>Conteúdo referente à </a:t>
          </a:r>
          <a:r>
            <a:rPr lang="pt-BR" sz="2000" i="1" u="sng" kern="1200" dirty="0" smtClean="0">
              <a:latin typeface="Arial" pitchFamily="34" charset="0"/>
              <a:cs typeface="Arial" pitchFamily="34" charset="0"/>
            </a:rPr>
            <a:t>oferta e produção</a:t>
          </a:r>
          <a:r>
            <a:rPr lang="pt-BR" sz="2000" i="1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pt-BR" sz="2000" kern="1200" dirty="0" smtClean="0">
              <a:latin typeface="Arial" pitchFamily="34" charset="0"/>
              <a:cs typeface="Arial" pitchFamily="34" charset="0"/>
            </a:rPr>
            <a:t>de serviços públicos na rede assistencial: </a:t>
          </a:r>
          <a:endParaRPr lang="pt-BR" sz="2000" kern="1200" dirty="0"/>
        </a:p>
      </dsp:txBody>
      <dsp:txXfrm>
        <a:off x="410445" y="49214"/>
        <a:ext cx="6322298" cy="752158"/>
      </dsp:txXfrm>
    </dsp:sp>
    <dsp:sp modelId="{1491AA0B-6AAE-49F1-8927-481005EE0C82}">
      <dsp:nvSpPr>
        <dsp:cNvPr id="0" name=""/>
        <dsp:cNvSpPr/>
      </dsp:nvSpPr>
      <dsp:spPr>
        <a:xfrm>
          <a:off x="0" y="1792605"/>
          <a:ext cx="8208911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75FABC1-B24A-4922-80D5-0FFC77ED2319}">
      <dsp:nvSpPr>
        <dsp:cNvPr id="0" name=""/>
        <dsp:cNvSpPr/>
      </dsp:nvSpPr>
      <dsp:spPr>
        <a:xfrm>
          <a:off x="1296162" y="1364209"/>
          <a:ext cx="6322298" cy="9555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>
              <a:latin typeface="Arial" pitchFamily="34" charset="0"/>
              <a:cs typeface="Arial" pitchFamily="34" charset="0"/>
            </a:rPr>
            <a:t>relatório gerencial do SCNES, com informação sobre tipo de estabelecimento, esfera administrativa e gestão</a:t>
          </a:r>
          <a:endParaRPr lang="pt-BR" sz="2000" kern="1200" dirty="0">
            <a:latin typeface="Arial" pitchFamily="34" charset="0"/>
            <a:cs typeface="Arial" pitchFamily="34" charset="0"/>
          </a:endParaRPr>
        </a:p>
      </dsp:txBody>
      <dsp:txXfrm>
        <a:off x="1296162" y="1364209"/>
        <a:ext cx="6322298" cy="955592"/>
      </dsp:txXfrm>
    </dsp:sp>
    <dsp:sp modelId="{F8A9979F-4493-46BB-A6C7-06E7A385D35D}">
      <dsp:nvSpPr>
        <dsp:cNvPr id="0" name=""/>
        <dsp:cNvSpPr/>
      </dsp:nvSpPr>
      <dsp:spPr>
        <a:xfrm>
          <a:off x="0" y="3743473"/>
          <a:ext cx="8208911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31EBB65-C7B4-4C5E-A09A-9D3F2ED0F9C6}">
      <dsp:nvSpPr>
        <dsp:cNvPr id="0" name=""/>
        <dsp:cNvSpPr/>
      </dsp:nvSpPr>
      <dsp:spPr>
        <a:xfrm>
          <a:off x="1296162" y="2782162"/>
          <a:ext cx="6322240" cy="142814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>
              <a:latin typeface="Arial" pitchFamily="34" charset="0"/>
              <a:cs typeface="Arial" pitchFamily="34" charset="0"/>
            </a:rPr>
            <a:t>dados de  produção de serviços - SIA e SIH/SUS, evidenciando: Atenção Básica; Urgência e Emergência; Atenção Psicossocial; Atenção Ambulatorial Especializada e Hospitalar; e Vigilância em Saúde.</a:t>
          </a:r>
          <a:endParaRPr lang="pt-BR" sz="2000" kern="1200" dirty="0">
            <a:latin typeface="Arial" pitchFamily="34" charset="0"/>
            <a:cs typeface="Arial" pitchFamily="34" charset="0"/>
          </a:endParaRPr>
        </a:p>
      </dsp:txBody>
      <dsp:txXfrm>
        <a:off x="1296162" y="2782162"/>
        <a:ext cx="6322240" cy="142814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BED405-BD46-4A3D-9C59-8501D933ED88}">
      <dsp:nvSpPr>
        <dsp:cNvPr id="0" name=""/>
        <dsp:cNvSpPr/>
      </dsp:nvSpPr>
      <dsp:spPr>
        <a:xfrm>
          <a:off x="0" y="326637"/>
          <a:ext cx="8208911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2CC8A9A-86C6-44A7-9579-2E356637F2D6}">
      <dsp:nvSpPr>
        <dsp:cNvPr id="0" name=""/>
        <dsp:cNvSpPr/>
      </dsp:nvSpPr>
      <dsp:spPr>
        <a:xfrm>
          <a:off x="410445" y="29428"/>
          <a:ext cx="6826358" cy="84332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Conteúdo referente aos </a:t>
          </a:r>
          <a:r>
            <a:rPr lang="pt-BR" sz="2000" i="1" u="sng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indicadores de saúde da população:</a:t>
          </a:r>
          <a:endParaRPr lang="pt-BR" sz="2000" kern="1200" dirty="0">
            <a:solidFill>
              <a:schemeClr val="bg1"/>
            </a:solidFill>
          </a:endParaRPr>
        </a:p>
      </dsp:txBody>
      <dsp:txXfrm>
        <a:off x="410445" y="29428"/>
        <a:ext cx="6826358" cy="843329"/>
      </dsp:txXfrm>
    </dsp:sp>
    <dsp:sp modelId="{6095AAB9-1B51-48FA-986B-5CCB152C4FC7}">
      <dsp:nvSpPr>
        <dsp:cNvPr id="0" name=""/>
        <dsp:cNvSpPr/>
      </dsp:nvSpPr>
      <dsp:spPr>
        <a:xfrm>
          <a:off x="0" y="2004957"/>
          <a:ext cx="8208911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9E022CF-B7BE-4261-A471-E6D85759DB27}">
      <dsp:nvSpPr>
        <dsp:cNvPr id="0" name=""/>
        <dsp:cNvSpPr/>
      </dsp:nvSpPr>
      <dsp:spPr>
        <a:xfrm>
          <a:off x="943285" y="1455932"/>
          <a:ext cx="6322298" cy="1092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considerar a pactuação interfederativa (regras de transição/COAP) e os próprios do planejamento de estados e municípios.</a:t>
          </a:r>
          <a:endParaRPr lang="pt-BR" sz="2000" kern="1200" dirty="0">
            <a:solidFill>
              <a:schemeClr val="bg1"/>
            </a:solidFill>
          </a:endParaRPr>
        </a:p>
      </dsp:txBody>
      <dsp:txXfrm>
        <a:off x="943285" y="1455932"/>
        <a:ext cx="6322298" cy="1092240"/>
      </dsp:txXfrm>
    </dsp:sp>
    <dsp:sp modelId="{1491AA0B-6AAE-49F1-8927-481005EE0C82}">
      <dsp:nvSpPr>
        <dsp:cNvPr id="0" name=""/>
        <dsp:cNvSpPr/>
      </dsp:nvSpPr>
      <dsp:spPr>
        <a:xfrm>
          <a:off x="0" y="3662459"/>
          <a:ext cx="8208911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75FABC1-B24A-4922-80D5-0FFC77ED2319}">
      <dsp:nvSpPr>
        <dsp:cNvPr id="0" name=""/>
        <dsp:cNvSpPr/>
      </dsp:nvSpPr>
      <dsp:spPr>
        <a:xfrm>
          <a:off x="936103" y="3184124"/>
          <a:ext cx="6322355" cy="107142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forma de apresentação: série histórica</a:t>
          </a:r>
          <a:r>
            <a:rPr lang="pt-BR" sz="2000" kern="120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, indicadores </a:t>
          </a:r>
          <a:r>
            <a:rPr lang="pt-BR" sz="20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possíveis de apuração nesse período</a:t>
          </a:r>
          <a:endParaRPr lang="pt-BR" sz="20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936103" y="3184124"/>
        <a:ext cx="6322355" cy="10714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339" tIns="45670" rIns="91339" bIns="4567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339" tIns="45670" rIns="91339" bIns="4567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A5FC0C6-6F96-4E81-B4F1-43707608D291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339" tIns="45670" rIns="91339" bIns="4567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339" tIns="45670" rIns="91339" bIns="4567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429BABD-354F-48A5-BE03-2F35AAED17C8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3681284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339" tIns="45670" rIns="91339" bIns="4567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339" tIns="45670" rIns="91339" bIns="4567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723FA2D-ED3A-4F16-8B3A-B86183AC4300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9" tIns="45670" rIns="91339" bIns="45670" rtlCol="0" anchor="ctr"/>
          <a:lstStyle/>
          <a:p>
            <a:pPr lvl="0"/>
            <a:endParaRPr lang="pt-BR" noProof="0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7863" y="4716463"/>
            <a:ext cx="5426075" cy="4465637"/>
          </a:xfrm>
          <a:prstGeom prst="rect">
            <a:avLst/>
          </a:prstGeom>
        </p:spPr>
        <p:txBody>
          <a:bodyPr vert="horz" lIns="91339" tIns="45670" rIns="91339" bIns="45670" rtlCol="0"/>
          <a:lstStyle/>
          <a:p>
            <a:pPr lvl="0"/>
            <a:r>
              <a:rPr lang="pt-BR" noProof="0" smtClean="0"/>
              <a:t>Clique para editar 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339" tIns="45670" rIns="91339" bIns="4567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339" tIns="45670" rIns="91339" bIns="4567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9B38048-AE8C-4215-8092-02AC38499419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20378524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34819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3EA9E5-8CBB-4A8D-B09F-3EBDDF93744F}" type="slidenum">
              <a:rPr lang="pt-B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>
          <a:xfrm>
            <a:off x="3841751" y="9428164"/>
            <a:ext cx="2938463" cy="49688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CFEBCEB-421C-4FE6-9551-C1E8AA44F15A}" type="slidenum">
              <a:rPr lang="pt-BR" smtClean="0"/>
              <a:pPr>
                <a:defRPr/>
              </a:pPr>
              <a:t>20</a:t>
            </a:fld>
            <a:endParaRPr lang="pt-B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437E58-D5B1-48FA-B5EF-35CC6488C442}" type="slidenum">
              <a:rPr lang="pt-BR" smtClean="0"/>
              <a:pPr>
                <a:defRPr/>
              </a:pPr>
              <a:t>21</a:t>
            </a:fld>
            <a:endParaRPr lang="pt-B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437E58-D5B1-48FA-B5EF-35CC6488C442}" type="slidenum">
              <a:rPr lang="pt-BR" smtClean="0"/>
              <a:pPr>
                <a:defRPr/>
              </a:pPr>
              <a:t>22</a:t>
            </a:fld>
            <a:endParaRPr lang="pt-B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437E58-D5B1-48FA-B5EF-35CC6488C442}" type="slidenum">
              <a:rPr lang="pt-BR" smtClean="0"/>
              <a:pPr>
                <a:defRPr/>
              </a:pPr>
              <a:t>23</a:t>
            </a:fld>
            <a:endParaRPr lang="pt-B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8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37288"/>
            <a:ext cx="1447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9615D-8F08-4057-B2CB-6A701558EAB6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492B9-44C7-460A-8D4D-1B36BED67579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F5B4E-D41F-4F5D-A3B3-622590278DBE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0160C-BAAA-40F6-8523-51D0229CCC74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826B1-DDC8-4A97-826A-074803EBD058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D02A4-92AF-4DE6-809D-C47D434D30EE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0B8F4-58B8-42A9-8BBE-C8106D9753FE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2D3B7-669A-49BB-B976-3AA719D432A1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AD417-0413-4E53-9E61-EF24A52DC8F7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47BCC-1B08-448C-8CCD-5B852D6D541E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FC698-F8B9-4A9F-A60F-E2EDF579AABD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2E13E-B9C4-4990-BF34-437718979292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69AB6-E14A-4162-B778-4C74650F7E91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4E6C2-9069-426C-9629-385B7C144BD5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CB707-8CAF-428E-88C4-36CCDEE9080A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DB372-1324-4CB2-8E07-EE542A31878A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18E6C-A402-4A5E-AADB-1856BC32E25E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8FA87-535A-4217-8EFE-FC1BC05EB2E0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61C02-9CDC-430D-A171-E2DE0B9F3242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7110B-6C6D-4AB0-9908-8B98987A9C67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700808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4D119-938E-4885-A83C-F92ACBFB1F03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98BDC-EF37-4097-ACCE-685F7BDDE5F3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4256153677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008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700808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 userDrawn="1"/>
        </p:nvSpPr>
        <p:spPr>
          <a:xfrm>
            <a:off x="0" y="12286"/>
            <a:ext cx="9144000" cy="6858000"/>
          </a:xfrm>
          <a:prstGeom prst="rect">
            <a:avLst/>
          </a:prstGeom>
          <a:solidFill>
            <a:srgbClr val="FFFFE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pt-BR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 smtClean="0"/>
          </a:p>
        </p:txBody>
      </p:sp>
      <p:pic>
        <p:nvPicPr>
          <p:cNvPr id="1029" name="Imagem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78338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1" descr="C:\Users\randomizzze\~Clientes\~Clientes em andamento\Jose Eduardo - março 2011\logo brasi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96188" y="6248400"/>
            <a:ext cx="14970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269038"/>
            <a:ext cx="1447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m 10" descr="Bandeira_01.jpg"/>
          <p:cNvPicPr>
            <a:picLocks noChangeAspect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69" t="54992" r="9354"/>
          <a:stretch>
            <a:fillRect/>
          </a:stretch>
        </p:blipFill>
        <p:spPr>
          <a:xfrm>
            <a:off x="0" y="0"/>
            <a:ext cx="9144000" cy="350799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32" r:id="rId2"/>
    <p:sldLayoutId id="2147484033" r:id="rId3"/>
    <p:sldLayoutId id="2147484034" r:id="rId4"/>
    <p:sldLayoutId id="2147484050" r:id="rId5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lang="pt-BR" sz="4400" b="1" kern="1200">
          <a:solidFill>
            <a:schemeClr val="tx1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Trebuchet MS" pitchFamily="34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Trebuchet MS" pitchFamily="34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Trebuchet MS" pitchFamily="34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Font typeface="Arial" charset="0"/>
        <a:buChar char="•"/>
        <a:defRPr sz="3200" kern="1200">
          <a:solidFill>
            <a:srgbClr val="008000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Font typeface="Arial" charset="0"/>
        <a:buChar char="–"/>
        <a:defRPr sz="2800" kern="1200">
          <a:solidFill>
            <a:srgbClr val="008000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Font typeface="Arial" charset="0"/>
        <a:buChar char="•"/>
        <a:defRPr sz="2400" kern="1200">
          <a:solidFill>
            <a:srgbClr val="008000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Font typeface="Arial" charset="0"/>
        <a:buChar char="–"/>
        <a:defRPr sz="2000" kern="1200">
          <a:solidFill>
            <a:srgbClr val="008000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Font typeface="Arial" charset="0"/>
        <a:buChar char="»"/>
        <a:defRPr sz="2000" kern="1200">
          <a:solidFill>
            <a:srgbClr val="008000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rgbClr val="D6FFD1"/>
            </a:gs>
            <a:gs pos="92000">
              <a:srgbClr val="BCFFB3"/>
            </a:gs>
            <a:gs pos="100000">
              <a:srgbClr val="E5FFE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Bandeira_01.jpg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69" t="54992" r="9354"/>
          <a:stretch>
            <a:fillRect/>
          </a:stretch>
        </p:blipFill>
        <p:spPr>
          <a:xfrm>
            <a:off x="-2395" y="0"/>
            <a:ext cx="9144000" cy="350799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tângulo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E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053" name="Imagem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78338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" descr="C:\Users\randomizzze\~Clientes\~Clientes em andamento\Jose Eduardo - março 2011\logo brasi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96188" y="6248400"/>
            <a:ext cx="14970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813" y="6248400"/>
            <a:ext cx="1447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lang="pt-BR" sz="4400" b="1" kern="1200">
          <a:solidFill>
            <a:srgbClr val="008000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Trebuchet MS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Trebuchet MS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Trebuchet MS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Trebuchet MS" pitchFamily="34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Trebuchet MS" pitchFamily="34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Trebuchet MS" pitchFamily="34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Trebuchet MS" pitchFamily="34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 b="1">
          <a:solidFill>
            <a:srgbClr val="008000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Font typeface="Arial" charset="0"/>
        <a:buChar char="•"/>
        <a:defRPr sz="3200" kern="1200">
          <a:solidFill>
            <a:srgbClr val="008000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Font typeface="Arial" charset="0"/>
        <a:buChar char="–"/>
        <a:defRPr sz="2800" kern="1200">
          <a:solidFill>
            <a:srgbClr val="008000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Font typeface="Arial" charset="0"/>
        <a:buChar char="•"/>
        <a:defRPr sz="2400" kern="1200">
          <a:solidFill>
            <a:srgbClr val="008000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Font typeface="Arial" charset="0"/>
        <a:buChar char="–"/>
        <a:defRPr sz="2000" kern="1200">
          <a:solidFill>
            <a:srgbClr val="008000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Font typeface="Arial" charset="0"/>
        <a:buChar char="»"/>
        <a:defRPr sz="2000" kern="1200">
          <a:solidFill>
            <a:srgbClr val="008000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Bandeira_01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69" t="54992" r="9354"/>
          <a:stretch>
            <a:fillRect/>
          </a:stretch>
        </p:blipFill>
        <p:spPr>
          <a:xfrm>
            <a:off x="0" y="-24190"/>
            <a:ext cx="9144000" cy="350799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tângulo 13"/>
          <p:cNvSpPr/>
          <p:nvPr userDrawn="1"/>
        </p:nvSpPr>
        <p:spPr>
          <a:xfrm>
            <a:off x="0" y="-33064"/>
            <a:ext cx="9144000" cy="6858000"/>
          </a:xfrm>
          <a:prstGeom prst="rect">
            <a:avLst/>
          </a:prstGeom>
          <a:solidFill>
            <a:srgbClr val="FFFFE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74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3075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7314E2EF-9D82-4E86-96AA-072E52317F7D}" type="datetimeFigureOut">
              <a:rPr lang="pt-BR"/>
              <a:pPr>
                <a:defRPr/>
              </a:pPr>
              <a:t>07/12/2012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FCC70843-7634-45A7-9785-DFE0AA6D7447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  <p:pic>
        <p:nvPicPr>
          <p:cNvPr id="3080" name="Imagem 7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78338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" descr="C:\Users\randomizzze\~Clientes\~Clientes em andamento\Jose Eduardo - março 2011\logo brasil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96188" y="6248400"/>
            <a:ext cx="14970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8575" y="6237288"/>
            <a:ext cx="1447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ude.gov.br/sargsus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SARGSUS%20est&#225;tico/SARGSUS_estatico/inicio.htm" TargetMode="External"/><Relationship Id="rId7" Type="http://schemas.openxmlformats.org/officeDocument/2006/relationships/hyperlink" Target="http://189.28.128.37/sargsus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saude.gov.br/sargsus" TargetMode="External"/><Relationship Id="rId5" Type="http://schemas.openxmlformats.org/officeDocument/2006/relationships/hyperlink" Target="http://www.saude.gov.br/cspuweb" TargetMode="External"/><Relationship Id="rId4" Type="http://schemas.openxmlformats.org/officeDocument/2006/relationships/hyperlink" Target="SARGSUS_estatico/inicio.htm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SARGSUS%20est&#225;tico/SARGSUS_estatico/inicio.htm" TargetMode="External"/><Relationship Id="rId7" Type="http://schemas.openxmlformats.org/officeDocument/2006/relationships/hyperlink" Target="SARGSUS_estatico/inicio.htm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saude.gov.br/sargsus" TargetMode="External"/><Relationship Id="rId5" Type="http://schemas.openxmlformats.org/officeDocument/2006/relationships/hyperlink" Target="ESTRUTURA%20PARA%20O%20RELAT&#211;RIO%20DETALHADO%20DO%20QUADRIMESTRE.docx" TargetMode="External"/><Relationship Id="rId4" Type="http://schemas.openxmlformats.org/officeDocument/2006/relationships/hyperlink" Target="http://189.28.128.37/sargsus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dai@saude.gob.br" TargetMode="External"/><Relationship Id="rId2" Type="http://schemas.openxmlformats.org/officeDocument/2006/relationships/hyperlink" Target="http://www.saude.gov.br/sgep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2"/>
          <p:cNvSpPr>
            <a:spLocks noGrp="1"/>
          </p:cNvSpPr>
          <p:nvPr>
            <p:ph type="ctrTitle"/>
          </p:nvPr>
        </p:nvSpPr>
        <p:spPr>
          <a:xfrm>
            <a:off x="899592" y="2996952"/>
            <a:ext cx="7544671" cy="2331690"/>
          </a:xfrm>
        </p:spPr>
        <p:txBody>
          <a:bodyPr/>
          <a:lstStyle/>
          <a:p>
            <a:pPr algn="ctr"/>
            <a:r>
              <a:rPr lang="pt-BR" sz="3600" dirty="0" smtClean="0">
                <a:solidFill>
                  <a:srgbClr val="002060"/>
                </a:solidFill>
                <a:latin typeface="Andalus" pitchFamily="18" charset="-78"/>
                <a:cs typeface="Andalus" pitchFamily="18" charset="-78"/>
              </a:rPr>
              <a:t>Sistema de Apoio à Construção do Relatório Anual de Gestão</a:t>
            </a:r>
            <a:endParaRPr lang="pt-BR" sz="3600" b="1" dirty="0" smtClean="0">
              <a:solidFill>
                <a:srgbClr val="00206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5124" name="CaixaDeTexto 3"/>
          <p:cNvSpPr txBox="1">
            <a:spLocks noChangeArrowheads="1"/>
          </p:cNvSpPr>
          <p:nvPr/>
        </p:nvSpPr>
        <p:spPr bwMode="auto">
          <a:xfrm>
            <a:off x="-6752" y="573325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2800" dirty="0" smtClean="0">
                <a:solidFill>
                  <a:srgbClr val="002060"/>
                </a:solidFill>
                <a:latin typeface="Andalus" pitchFamily="18" charset="-78"/>
                <a:cs typeface="Andalus" pitchFamily="18" charset="-78"/>
              </a:rPr>
              <a:t>Brasília, 07 de Dezembro de </a:t>
            </a:r>
            <a:r>
              <a:rPr lang="pt-BR" sz="2800" dirty="0">
                <a:solidFill>
                  <a:srgbClr val="002060"/>
                </a:solidFill>
                <a:latin typeface="Andalus" pitchFamily="18" charset="-78"/>
                <a:cs typeface="Andalus" pitchFamily="18" charset="-78"/>
              </a:rPr>
              <a:t>2012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0" y="2132856"/>
            <a:ext cx="9144000" cy="133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5000" b="1">
                <a:solidFill>
                  <a:srgbClr val="002060"/>
                </a:solidFill>
                <a:latin typeface="Andalus" pitchFamily="18" charset="-78"/>
                <a:ea typeface="+mj-ea"/>
                <a:cs typeface="Andalus" pitchFamily="18" charset="-78"/>
              </a:defRPr>
            </a:lvl1pPr>
            <a:lvl2pPr algn="ctr" eaLnBrk="0" hangingPunct="0">
              <a:defRPr sz="4400"/>
            </a:lvl2pPr>
            <a:lvl3pPr algn="ctr" eaLnBrk="0" hangingPunct="0">
              <a:defRPr sz="4400"/>
            </a:lvl3pPr>
            <a:lvl4pPr algn="ctr" eaLnBrk="0" hangingPunct="0">
              <a:defRPr sz="4400"/>
            </a:lvl4pPr>
            <a:lvl5pPr algn="ctr" eaLnBrk="0" hangingPunct="0">
              <a:defRPr sz="4400"/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/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/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/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/>
            </a:lvl9pPr>
          </a:lstStyle>
          <a:p>
            <a:r>
              <a:rPr lang="pt-BR" sz="3200" dirty="0" smtClean="0"/>
              <a:t>SARGSUS</a:t>
            </a:r>
            <a:endParaRPr lang="pt-BR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tângulo 8"/>
          <p:cNvSpPr/>
          <p:nvPr/>
        </p:nvSpPr>
        <p:spPr>
          <a:xfrm>
            <a:off x="467544" y="2564904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 smtClean="0">
                <a:solidFill>
                  <a:srgbClr val="002060"/>
                </a:solidFill>
              </a:rPr>
              <a:t>ATUAL SITUAÇÃO DO ENVIO DO RAG MUNICIPAL 2011 </a:t>
            </a:r>
          </a:p>
          <a:p>
            <a:pPr algn="ctr"/>
            <a:r>
              <a:rPr lang="pt-BR" sz="2400" b="1" dirty="0" smtClean="0">
                <a:solidFill>
                  <a:srgbClr val="002060"/>
                </a:solidFill>
              </a:rPr>
              <a:t>AO CONSELHO MUNICIPAL DE SAÚDE</a:t>
            </a:r>
          </a:p>
        </p:txBody>
      </p:sp>
    </p:spTree>
    <p:extLst>
      <p:ext uri="{BB962C8B-B14F-4D97-AF65-F5344CB8AC3E}">
        <p14:creationId xmlns="" xmlns:p14="http://schemas.microsoft.com/office/powerpoint/2010/main" val="171557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77514927"/>
              </p:ext>
            </p:extLst>
          </p:nvPr>
        </p:nvGraphicFramePr>
        <p:xfrm>
          <a:off x="179512" y="1916832"/>
          <a:ext cx="8784977" cy="2455080"/>
        </p:xfrm>
        <a:graphic>
          <a:graphicData uri="http://schemas.openxmlformats.org/drawingml/2006/table">
            <a:tbl>
              <a:tblPr/>
              <a:tblGrid>
                <a:gridCol w="1008112"/>
                <a:gridCol w="720080"/>
                <a:gridCol w="720080"/>
                <a:gridCol w="648072"/>
                <a:gridCol w="648072"/>
                <a:gridCol w="504056"/>
                <a:gridCol w="648072"/>
                <a:gridCol w="648072"/>
                <a:gridCol w="720080"/>
                <a:gridCol w="648072"/>
                <a:gridCol w="648072"/>
                <a:gridCol w="576064"/>
                <a:gridCol w="648073"/>
              </a:tblGrid>
              <a:tr h="1008112">
                <a:tc rowSpan="2"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sz="1400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Brasil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sz="1400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Aprovado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sz="1400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Aprovado com ressalvas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sz="1400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Não aprovado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sz="1400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Solicitado ajuste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sz="1400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Em apreciação pelo Conselho de Saúde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sz="1400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Sem informação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55679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Nº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Nº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Nº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Nº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Nº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Nº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890176"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Total 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4157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74,73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246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4,42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0,13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58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1,04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736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13,23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359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pt-BR" b="1" kern="1200" dirty="0" smtClean="0">
                          <a:solidFill>
                            <a:srgbClr val="002060"/>
                          </a:solidFill>
                          <a:latin typeface="Arial" charset="0"/>
                          <a:ea typeface="+mn-ea"/>
                          <a:cs typeface="+mn-cs"/>
                        </a:rPr>
                        <a:t>6,45</a:t>
                      </a:r>
                    </a:p>
                  </a:txBody>
                  <a:tcPr marL="22242" marR="22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Retângulo 8"/>
          <p:cNvSpPr/>
          <p:nvPr/>
        </p:nvSpPr>
        <p:spPr>
          <a:xfrm>
            <a:off x="1522211" y="1012666"/>
            <a:ext cx="65781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 smtClean="0">
                <a:solidFill>
                  <a:srgbClr val="002060"/>
                </a:solidFill>
              </a:rPr>
              <a:t>SITUAÇÃO GERAL DA APRECIAÇÃO DO RAG MUNICIPAL 2011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79512" y="4581128"/>
            <a:ext cx="24924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>
                <a:tab pos="90488" algn="l"/>
                <a:tab pos="1722438" algn="l"/>
              </a:tabLst>
            </a:pPr>
            <a:r>
              <a:rPr lang="pt-BR" sz="1400" b="1" dirty="0" smtClean="0">
                <a:solidFill>
                  <a:srgbClr val="002060"/>
                </a:solidFill>
              </a:rPr>
              <a:t>Fonte: MS/SGEP/DAI </a:t>
            </a:r>
            <a:r>
              <a:rPr lang="pt-BR" sz="1400" b="1" dirty="0" smtClean="0">
                <a:solidFill>
                  <a:srgbClr val="002060"/>
                </a:solidFill>
                <a:hlinkClick r:id="rId3"/>
              </a:rPr>
              <a:t>(</a:t>
            </a:r>
            <a:r>
              <a:rPr lang="pt-BR" sz="1400" b="1" dirty="0" err="1" smtClean="0">
                <a:solidFill>
                  <a:srgbClr val="002060"/>
                </a:solidFill>
                <a:hlinkClick r:id="rId3"/>
              </a:rPr>
              <a:t>SargSUS</a:t>
            </a:r>
            <a:r>
              <a:rPr lang="pt-BR" sz="1400" b="1" dirty="0" smtClean="0">
                <a:solidFill>
                  <a:srgbClr val="002060"/>
                </a:solidFill>
              </a:rPr>
              <a:t>)</a:t>
            </a:r>
          </a:p>
          <a:p>
            <a:pPr marL="0" marR="0" lvl="0" indent="0" defTabSz="914400" eaLnBrk="0" latinLnBrk="0" hangingPunct="0">
              <a:lnSpc>
                <a:spcPct val="100000"/>
              </a:lnSpc>
              <a:buClrTx/>
              <a:buSzTx/>
              <a:buFontTx/>
              <a:buNone/>
              <a:tabLst>
                <a:tab pos="90488" algn="l"/>
                <a:tab pos="1722438" algn="l"/>
              </a:tabLst>
            </a:pPr>
            <a:r>
              <a:rPr lang="pt-BR" sz="1400" b="1" dirty="0" smtClean="0">
                <a:solidFill>
                  <a:srgbClr val="002060"/>
                </a:solidFill>
              </a:rPr>
              <a:t>Data:  06/12/2012</a:t>
            </a:r>
          </a:p>
        </p:txBody>
      </p:sp>
    </p:spTree>
    <p:extLst>
      <p:ext uri="{BB962C8B-B14F-4D97-AF65-F5344CB8AC3E}">
        <p14:creationId xmlns="" xmlns:p14="http://schemas.microsoft.com/office/powerpoint/2010/main" val="324059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ixaDeTexto 6"/>
          <p:cNvSpPr txBox="1"/>
          <p:nvPr/>
        </p:nvSpPr>
        <p:spPr>
          <a:xfrm>
            <a:off x="166652" y="815806"/>
            <a:ext cx="4111532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000" b="1" dirty="0">
                <a:solidFill>
                  <a:srgbClr val="002060"/>
                </a:solidFill>
              </a:rPr>
              <a:t>Envio do </a:t>
            </a:r>
            <a:r>
              <a:rPr lang="pt-BR" sz="2000" b="1" dirty="0" smtClean="0">
                <a:solidFill>
                  <a:srgbClr val="002060"/>
                </a:solidFill>
              </a:rPr>
              <a:t>RAG </a:t>
            </a:r>
            <a:r>
              <a:rPr lang="pt-BR" sz="2000" b="1" dirty="0">
                <a:solidFill>
                  <a:srgbClr val="002060"/>
                </a:solidFill>
              </a:rPr>
              <a:t>Estadual 2011 aos CES </a:t>
            </a:r>
          </a:p>
        </p:txBody>
      </p:sp>
      <p:pic>
        <p:nvPicPr>
          <p:cNvPr id="10" name="Imagem 9" descr="C:\Users\Livio Lima\Documents\Livio\MS\A SARG\Normas\Rel e consultas\03 12 12\SargSUS\Envio do RAG Estadual.bmp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16832"/>
            <a:ext cx="3829050" cy="3859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m 10" descr="C:\Users\Livio Lima\Documents\Livio\MS\A SARG\Normas\Rel e consultas\03 12 12\SargSUS\Situação de Apreciação do RAGE.bmp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8113" y="1931893"/>
            <a:ext cx="3696335" cy="3729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4571999" y="692696"/>
            <a:ext cx="4572001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pt-BR" sz="2000" b="1" dirty="0" smtClean="0"/>
              <a:t>Situação </a:t>
            </a:r>
            <a:r>
              <a:rPr lang="pt-BR" sz="2000" b="1" dirty="0"/>
              <a:t>de Apreciação do RAG Estadual 2011</a:t>
            </a:r>
          </a:p>
        </p:txBody>
      </p:sp>
    </p:spTree>
    <p:extLst>
      <p:ext uri="{BB962C8B-B14F-4D97-AF65-F5344CB8AC3E}">
        <p14:creationId xmlns="" xmlns:p14="http://schemas.microsoft.com/office/powerpoint/2010/main" val="364944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7"/>
          <p:cNvSpPr txBox="1"/>
          <p:nvPr/>
        </p:nvSpPr>
        <p:spPr>
          <a:xfrm>
            <a:off x="899592" y="620688"/>
            <a:ext cx="6599656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800" b="1" dirty="0">
                <a:solidFill>
                  <a:srgbClr val="002060"/>
                </a:solidFill>
              </a:rPr>
              <a:t>Envio do </a:t>
            </a:r>
            <a:r>
              <a:rPr lang="pt-BR" sz="2800" b="1" dirty="0" smtClean="0">
                <a:solidFill>
                  <a:srgbClr val="002060"/>
                </a:solidFill>
              </a:rPr>
              <a:t>RAG </a:t>
            </a:r>
            <a:r>
              <a:rPr lang="pt-BR" sz="2800" b="1" dirty="0">
                <a:solidFill>
                  <a:srgbClr val="002060"/>
                </a:solidFill>
              </a:rPr>
              <a:t>Municipal 2011 aos CMS</a:t>
            </a:r>
          </a:p>
        </p:txBody>
      </p:sp>
      <p:pic>
        <p:nvPicPr>
          <p:cNvPr id="12" name="Imagem 11" descr="C:\Users\Livio Lima\Documents\Livio\MS\A SARG\Normas\Rel e consultas\03 12 12\SargSUS\Envio do RAG Municipal.bmp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215916"/>
            <a:ext cx="5040560" cy="494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1656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tângulo 8"/>
          <p:cNvSpPr/>
          <p:nvPr/>
        </p:nvSpPr>
        <p:spPr>
          <a:xfrm>
            <a:off x="467544" y="2564904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 smtClean="0">
                <a:solidFill>
                  <a:srgbClr val="002060"/>
                </a:solidFill>
              </a:rPr>
              <a:t>ATUAL SITUAÇÃO </a:t>
            </a:r>
            <a:r>
              <a:rPr lang="pt-BR" sz="2400" b="1" dirty="0">
                <a:solidFill>
                  <a:srgbClr val="002060"/>
                </a:solidFill>
              </a:rPr>
              <a:t>DE </a:t>
            </a:r>
            <a:r>
              <a:rPr lang="pt-BR" sz="2400" b="1" dirty="0" smtClean="0">
                <a:solidFill>
                  <a:srgbClr val="002060"/>
                </a:solidFill>
              </a:rPr>
              <a:t>MUNICÍPIOS SEM INFORMAÇÃO</a:t>
            </a:r>
          </a:p>
          <a:p>
            <a:pPr algn="ctr"/>
            <a:r>
              <a:rPr lang="pt-BR" sz="2400" b="1" dirty="0" smtClean="0">
                <a:solidFill>
                  <a:srgbClr val="002060"/>
                </a:solidFill>
              </a:rPr>
              <a:t> DE PLANO MUNICIPAL DE SAÚDE NO BRASIL </a:t>
            </a:r>
          </a:p>
        </p:txBody>
      </p:sp>
    </p:spTree>
    <p:extLst>
      <p:ext uri="{BB962C8B-B14F-4D97-AF65-F5344CB8AC3E}">
        <p14:creationId xmlns="" xmlns:p14="http://schemas.microsoft.com/office/powerpoint/2010/main" val="10647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tângulo 8"/>
          <p:cNvSpPr/>
          <p:nvPr/>
        </p:nvSpPr>
        <p:spPr>
          <a:xfrm>
            <a:off x="1187624" y="459881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solidFill>
                  <a:srgbClr val="002060"/>
                </a:solidFill>
              </a:rPr>
              <a:t>Municípios Sem Informação de PMS no Brasil</a:t>
            </a:r>
          </a:p>
        </p:txBody>
      </p:sp>
      <p:pic>
        <p:nvPicPr>
          <p:cNvPr id="4" name="Imagem 3" descr="Inexistência de PMS.bmp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91680" y="1010344"/>
            <a:ext cx="5760640" cy="54429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263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ítulo 1"/>
          <p:cNvSpPr>
            <a:spLocks noGrp="1"/>
          </p:cNvSpPr>
          <p:nvPr>
            <p:ph type="title"/>
          </p:nvPr>
        </p:nvSpPr>
        <p:spPr>
          <a:xfrm>
            <a:off x="323850" y="676275"/>
            <a:ext cx="2990850" cy="1071563"/>
          </a:xfrm>
        </p:spPr>
        <p:txBody>
          <a:bodyPr/>
          <a:lstStyle/>
          <a:p>
            <a:pPr eaLnBrk="1" hangingPunct="1"/>
            <a:r>
              <a:rPr lang="pt-BR" sz="4000" b="1" dirty="0" smtClean="0">
                <a:solidFill>
                  <a:srgbClr val="FF0000"/>
                </a:solidFill>
                <a:hlinkClick r:id="rId3" action="ppaction://hlinkfile"/>
              </a:rPr>
              <a:t> </a:t>
            </a:r>
            <a:r>
              <a:rPr lang="pt-BR" sz="4000" b="1" dirty="0" smtClean="0">
                <a:solidFill>
                  <a:srgbClr val="FF0000"/>
                </a:solidFill>
                <a:hlinkClick r:id="rId4" action="ppaction://hlinkfile"/>
              </a:rPr>
              <a:t>ACESSO AO</a:t>
            </a:r>
            <a:endParaRPr lang="pt-BR" sz="4000" b="1" dirty="0" smtClean="0">
              <a:solidFill>
                <a:srgbClr val="FF0000"/>
              </a:solidFill>
              <a:hlinkClick r:id="rId3" action="ppaction://hlinkfile"/>
            </a:endParaRPr>
          </a:p>
        </p:txBody>
      </p:sp>
      <p:sp>
        <p:nvSpPr>
          <p:cNvPr id="24580" name="CaixaDeTexto 2"/>
          <p:cNvSpPr txBox="1">
            <a:spLocks noChangeArrowheads="1"/>
          </p:cNvSpPr>
          <p:nvPr/>
        </p:nvSpPr>
        <p:spPr bwMode="auto">
          <a:xfrm>
            <a:off x="214313" y="2060575"/>
            <a:ext cx="8501062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2800" b="1" dirty="0">
              <a:solidFill>
                <a:schemeClr val="tx2"/>
              </a:solidFill>
              <a:latin typeface="Calibri" pitchFamily="34" charset="0"/>
            </a:endParaRPr>
          </a:p>
          <a:p>
            <a:r>
              <a:rPr lang="pt-BR" sz="2800" b="1" dirty="0">
                <a:solidFill>
                  <a:schemeClr val="tx2"/>
                </a:solidFill>
                <a:latin typeface="Calibri" pitchFamily="34" charset="0"/>
              </a:rPr>
              <a:t>CSPU      </a:t>
            </a:r>
            <a:r>
              <a:rPr lang="pt-BR" sz="2800" dirty="0">
                <a:solidFill>
                  <a:schemeClr val="tx2"/>
                </a:solidFill>
                <a:latin typeface="Calibri" pitchFamily="34" charset="0"/>
                <a:hlinkClick r:id="rId5"/>
              </a:rPr>
              <a:t>www.saude.gov.br/cspuweb</a:t>
            </a:r>
            <a:endParaRPr lang="pt-BR" sz="2800" dirty="0">
              <a:solidFill>
                <a:schemeClr val="tx2"/>
              </a:solidFill>
              <a:latin typeface="Calibri" pitchFamily="34" charset="0"/>
            </a:endParaRPr>
          </a:p>
          <a:p>
            <a:endParaRPr lang="pt-BR" sz="2800" b="1" dirty="0">
              <a:solidFill>
                <a:schemeClr val="tx2"/>
              </a:solidFill>
              <a:latin typeface="Calibri" pitchFamily="34" charset="0"/>
            </a:endParaRPr>
          </a:p>
          <a:p>
            <a:r>
              <a:rPr lang="pt-BR" sz="2800" b="1" dirty="0">
                <a:solidFill>
                  <a:schemeClr val="tx2"/>
                </a:solidFill>
                <a:latin typeface="Calibri" pitchFamily="34" charset="0"/>
              </a:rPr>
              <a:t>                          </a:t>
            </a:r>
          </a:p>
          <a:p>
            <a:endParaRPr lang="pt-BR" sz="2800" b="1" dirty="0">
              <a:solidFill>
                <a:schemeClr val="tx2"/>
              </a:solidFill>
              <a:latin typeface="Calibri" pitchFamily="34" charset="0"/>
            </a:endParaRPr>
          </a:p>
          <a:p>
            <a:endParaRPr lang="pt-BR" sz="2800" b="1" dirty="0">
              <a:solidFill>
                <a:schemeClr val="tx2"/>
              </a:solidFill>
              <a:latin typeface="Calibri" pitchFamily="34" charset="0"/>
            </a:endParaRPr>
          </a:p>
          <a:p>
            <a:r>
              <a:rPr lang="pt-BR" sz="2800" b="1" dirty="0">
                <a:solidFill>
                  <a:schemeClr val="tx2"/>
                </a:solidFill>
                <a:latin typeface="Calibri" pitchFamily="34" charset="0"/>
              </a:rPr>
              <a:t>SARGSUS      </a:t>
            </a:r>
            <a:r>
              <a:rPr lang="pt-BR" sz="2800" dirty="0">
                <a:solidFill>
                  <a:schemeClr val="tx2"/>
                </a:solidFill>
                <a:latin typeface="Calibri" pitchFamily="34" charset="0"/>
                <a:hlinkClick r:id="rId6"/>
              </a:rPr>
              <a:t>www.saude.gov.br/sargsus</a:t>
            </a:r>
            <a:endParaRPr lang="pt-BR" sz="2800" dirty="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24581" name="Picture 2" descr="http://portal.saude.gov.br/portal/arquivos/jpg/botao_saugsus_demags.jpg">
            <a:hlinkClick r:id="rId7" tooltip="SARGSUS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21263" y="744538"/>
            <a:ext cx="34702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eta dobrada para cima 8"/>
          <p:cNvSpPr/>
          <p:nvPr/>
        </p:nvSpPr>
        <p:spPr>
          <a:xfrm rot="5400000">
            <a:off x="557300" y="3005671"/>
            <a:ext cx="671285" cy="785818"/>
          </a:xfrm>
          <a:prstGeom prst="bentUpArrow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24585" name="Retângulo 5"/>
          <p:cNvSpPr>
            <a:spLocks noChangeArrowheads="1"/>
          </p:cNvSpPr>
          <p:nvPr/>
        </p:nvSpPr>
        <p:spPr bwMode="auto">
          <a:xfrm>
            <a:off x="1439863" y="3298825"/>
            <a:ext cx="6929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b="1">
                <a:solidFill>
                  <a:schemeClr val="tx2"/>
                </a:solidFill>
                <a:latin typeface="Calibri" pitchFamily="34" charset="0"/>
              </a:rPr>
              <a:t>Para cadastrar os usuários (Gestores e Conselhos)</a:t>
            </a:r>
            <a:endParaRPr lang="pt-BR" sz="2400">
              <a:latin typeface="Calibri" pitchFamily="34" charset="0"/>
            </a:endParaRPr>
          </a:p>
        </p:txBody>
      </p:sp>
      <p:sp>
        <p:nvSpPr>
          <p:cNvPr id="11" name="Seta dobrada para cima 10"/>
          <p:cNvSpPr/>
          <p:nvPr/>
        </p:nvSpPr>
        <p:spPr>
          <a:xfrm rot="5400000">
            <a:off x="557300" y="5085302"/>
            <a:ext cx="671285" cy="785818"/>
          </a:xfrm>
          <a:prstGeom prst="bentUpArrow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24589" name="Retângulo 7"/>
          <p:cNvSpPr>
            <a:spLocks noChangeArrowheads="1"/>
          </p:cNvSpPr>
          <p:nvPr/>
        </p:nvSpPr>
        <p:spPr bwMode="auto">
          <a:xfrm>
            <a:off x="1428750" y="5414963"/>
            <a:ext cx="6929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b="1">
                <a:solidFill>
                  <a:schemeClr val="tx2"/>
                </a:solidFill>
                <a:latin typeface="Calibri" pitchFamily="34" charset="0"/>
              </a:rPr>
              <a:t>Para construir o Relatório Anual de Gestão</a:t>
            </a:r>
            <a:endParaRPr lang="pt-BR" sz="2400">
              <a:latin typeface="Calibri" pitchFamily="34" charset="0"/>
            </a:endParaRPr>
          </a:p>
        </p:txBody>
      </p:sp>
      <p:sp>
        <p:nvSpPr>
          <p:cNvPr id="4" name="Seta para a direita listrada 3"/>
          <p:cNvSpPr/>
          <p:nvPr/>
        </p:nvSpPr>
        <p:spPr>
          <a:xfrm>
            <a:off x="3530600" y="981075"/>
            <a:ext cx="1112838" cy="647700"/>
          </a:xfrm>
          <a:prstGeom prst="stripedRightArrow">
            <a:avLst/>
          </a:prstGeom>
          <a:gradFill>
            <a:gsLst>
              <a:gs pos="60850">
                <a:schemeClr val="accent6">
                  <a:lumMod val="60000"/>
                  <a:lumOff val="40000"/>
                </a:schemeClr>
              </a:gs>
              <a:gs pos="0">
                <a:schemeClr val="accent6">
                  <a:lumMod val="75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17494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tângulo 8"/>
          <p:cNvSpPr/>
          <p:nvPr/>
        </p:nvSpPr>
        <p:spPr>
          <a:xfrm>
            <a:off x="467544" y="2564904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2400" b="1" dirty="0" smtClean="0">
              <a:solidFill>
                <a:srgbClr val="00206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pt-BR" sz="2400" b="1" dirty="0" smtClean="0">
                <a:solidFill>
                  <a:srgbClr val="002060"/>
                </a:solidFill>
              </a:rPr>
              <a:t>O RELATÓRIO QUADRIMESTRAL </a:t>
            </a:r>
          </a:p>
        </p:txBody>
      </p:sp>
    </p:spTree>
    <p:extLst>
      <p:ext uri="{BB962C8B-B14F-4D97-AF65-F5344CB8AC3E}">
        <p14:creationId xmlns="" xmlns:p14="http://schemas.microsoft.com/office/powerpoint/2010/main" val="10647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aixaDeTexto 20"/>
          <p:cNvSpPr txBox="1"/>
          <p:nvPr/>
        </p:nvSpPr>
        <p:spPr>
          <a:xfrm>
            <a:off x="379857" y="3405187"/>
            <a:ext cx="835292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 fontAlgn="auto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+mj-lt"/>
              <a:buAutoNum type="romanUcPeriod"/>
              <a:defRPr/>
            </a:pPr>
            <a:r>
              <a:rPr lang="pt-BR" sz="2400" dirty="0" smtClean="0">
                <a:solidFill>
                  <a:srgbClr val="002060"/>
                </a:solidFill>
                <a:latin typeface="+mn-lt"/>
              </a:rPr>
              <a:t>montante e fonte dos recursos aplicados no período </a:t>
            </a:r>
          </a:p>
          <a:p>
            <a:pPr marL="514350" indent="-514350" algn="just" fontAlgn="auto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+mj-lt"/>
              <a:buAutoNum type="romanUcPeriod"/>
              <a:defRPr/>
            </a:pPr>
            <a:r>
              <a:rPr lang="pt-BR" sz="2400" dirty="0" smtClean="0">
                <a:solidFill>
                  <a:srgbClr val="002060"/>
                </a:solidFill>
                <a:latin typeface="+mn-lt"/>
              </a:rPr>
              <a:t>auditorias realizadas ou em fase de execução no período e suas recomendações e  determinações </a:t>
            </a:r>
          </a:p>
          <a:p>
            <a:pPr marL="514350" indent="-514350" algn="just" fontAlgn="auto">
              <a:spcBef>
                <a:spcPts val="600"/>
              </a:spcBef>
              <a:spcAft>
                <a:spcPts val="600"/>
              </a:spcAft>
              <a:buClr>
                <a:schemeClr val="tx2">
                  <a:lumMod val="50000"/>
                </a:schemeClr>
              </a:buClr>
              <a:buFont typeface="+mj-lt"/>
              <a:buAutoNum type="romanUcPeriod"/>
              <a:defRPr/>
            </a:pPr>
            <a:r>
              <a:rPr lang="pt-BR" sz="2400" dirty="0" smtClean="0">
                <a:solidFill>
                  <a:srgbClr val="002060"/>
                </a:solidFill>
                <a:latin typeface="+mn-lt"/>
              </a:rPr>
              <a:t>oferta e produção de serviços públicos na rede assistencial própria, contratada e conveniada, cotejando esses dados com os indicadores de saúde da população. </a:t>
            </a: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="" xmlns:p14="http://schemas.microsoft.com/office/powerpoint/2010/main" val="2075313021"/>
              </p:ext>
            </p:extLst>
          </p:nvPr>
        </p:nvGraphicFramePr>
        <p:xfrm>
          <a:off x="467544" y="260648"/>
          <a:ext cx="8568952" cy="3703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87523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eta em curva para a direita 16"/>
          <p:cNvSpPr/>
          <p:nvPr/>
        </p:nvSpPr>
        <p:spPr>
          <a:xfrm>
            <a:off x="395536" y="2708920"/>
            <a:ext cx="917910" cy="3096344"/>
          </a:xfrm>
          <a:prstGeom prst="curved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91213" tIns="45599" rIns="91213" bIns="45599" spcCol="0" rtlCol="0" anchor="ctr">
            <a:spAutoFit/>
          </a:bodyPr>
          <a:lstStyle/>
          <a:p>
            <a:pPr>
              <a:spcAft>
                <a:spcPts val="1200"/>
              </a:spcAft>
            </a:pPr>
            <a:endParaRPr lang="pt-BR" sz="3000" b="1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" name="Forma livre 3"/>
          <p:cNvSpPr/>
          <p:nvPr/>
        </p:nvSpPr>
        <p:spPr>
          <a:xfrm>
            <a:off x="562981" y="621492"/>
            <a:ext cx="3870104" cy="1029770"/>
          </a:xfrm>
          <a:custGeom>
            <a:avLst/>
            <a:gdLst>
              <a:gd name="connsiteX0" fmla="*/ 0 w 3870104"/>
              <a:gd name="connsiteY0" fmla="*/ 102977 h 1029770"/>
              <a:gd name="connsiteX1" fmla="*/ 102977 w 3870104"/>
              <a:gd name="connsiteY1" fmla="*/ 0 h 1029770"/>
              <a:gd name="connsiteX2" fmla="*/ 3767127 w 3870104"/>
              <a:gd name="connsiteY2" fmla="*/ 0 h 1029770"/>
              <a:gd name="connsiteX3" fmla="*/ 3870104 w 3870104"/>
              <a:gd name="connsiteY3" fmla="*/ 102977 h 1029770"/>
              <a:gd name="connsiteX4" fmla="*/ 3870104 w 3870104"/>
              <a:gd name="connsiteY4" fmla="*/ 926793 h 1029770"/>
              <a:gd name="connsiteX5" fmla="*/ 3767127 w 3870104"/>
              <a:gd name="connsiteY5" fmla="*/ 1029770 h 1029770"/>
              <a:gd name="connsiteX6" fmla="*/ 102977 w 3870104"/>
              <a:gd name="connsiteY6" fmla="*/ 1029770 h 1029770"/>
              <a:gd name="connsiteX7" fmla="*/ 0 w 3870104"/>
              <a:gd name="connsiteY7" fmla="*/ 926793 h 1029770"/>
              <a:gd name="connsiteX8" fmla="*/ 0 w 3870104"/>
              <a:gd name="connsiteY8" fmla="*/ 102977 h 102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0104" h="1029770">
                <a:moveTo>
                  <a:pt x="0" y="102977"/>
                </a:moveTo>
                <a:cubicBezTo>
                  <a:pt x="0" y="46104"/>
                  <a:pt x="46104" y="0"/>
                  <a:pt x="102977" y="0"/>
                </a:cubicBezTo>
                <a:lnTo>
                  <a:pt x="3767127" y="0"/>
                </a:lnTo>
                <a:cubicBezTo>
                  <a:pt x="3824000" y="0"/>
                  <a:pt x="3870104" y="46104"/>
                  <a:pt x="3870104" y="102977"/>
                </a:cubicBezTo>
                <a:lnTo>
                  <a:pt x="3870104" y="926793"/>
                </a:lnTo>
                <a:cubicBezTo>
                  <a:pt x="3870104" y="983666"/>
                  <a:pt x="3824000" y="1029770"/>
                  <a:pt x="3767127" y="1029770"/>
                </a:cubicBezTo>
                <a:lnTo>
                  <a:pt x="102977" y="1029770"/>
                </a:lnTo>
                <a:cubicBezTo>
                  <a:pt x="46104" y="1029770"/>
                  <a:pt x="0" y="983666"/>
                  <a:pt x="0" y="926793"/>
                </a:cubicBezTo>
                <a:lnTo>
                  <a:pt x="0" y="102977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shade val="5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9216" tIns="69531" rIns="89216" bIns="69531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3100" b="1" kern="1200" dirty="0" smtClean="0"/>
              <a:t>LEI COMPLEMENTAR 141/2012</a:t>
            </a:r>
            <a:endParaRPr lang="pt-BR" sz="3100" kern="1200" dirty="0"/>
          </a:p>
        </p:txBody>
      </p:sp>
      <p:sp>
        <p:nvSpPr>
          <p:cNvPr id="5" name="Forma livre 4"/>
          <p:cNvSpPr/>
          <p:nvPr/>
        </p:nvSpPr>
        <p:spPr>
          <a:xfrm>
            <a:off x="949991" y="1651263"/>
            <a:ext cx="387010" cy="113851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38514"/>
                </a:lnTo>
                <a:lnTo>
                  <a:pt x="387010" y="1138514"/>
                </a:lnTo>
              </a:path>
            </a:pathLst>
          </a:custGeom>
          <a:noFill/>
          <a:scene3d>
            <a:camera prst="orthographicFront"/>
            <a:lightRig rig="threePt" dir="t">
              <a:rot lat="0" lon="0" rev="7500000"/>
            </a:lightRig>
          </a:scene3d>
          <a:sp3d z="-40000" prstMaterial="matte"/>
        </p:spPr>
        <p:style>
          <a:lnRef idx="2">
            <a:schemeClr val="accent3">
              <a:tint val="9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Forma livre 5"/>
          <p:cNvSpPr/>
          <p:nvPr/>
        </p:nvSpPr>
        <p:spPr>
          <a:xfrm>
            <a:off x="1337002" y="1908705"/>
            <a:ext cx="7244016" cy="1762143"/>
          </a:xfrm>
          <a:custGeom>
            <a:avLst/>
            <a:gdLst>
              <a:gd name="connsiteX0" fmla="*/ 0 w 7244016"/>
              <a:gd name="connsiteY0" fmla="*/ 176214 h 1762143"/>
              <a:gd name="connsiteX1" fmla="*/ 176214 w 7244016"/>
              <a:gd name="connsiteY1" fmla="*/ 0 h 1762143"/>
              <a:gd name="connsiteX2" fmla="*/ 7067802 w 7244016"/>
              <a:gd name="connsiteY2" fmla="*/ 0 h 1762143"/>
              <a:gd name="connsiteX3" fmla="*/ 7244016 w 7244016"/>
              <a:gd name="connsiteY3" fmla="*/ 176214 h 1762143"/>
              <a:gd name="connsiteX4" fmla="*/ 7244016 w 7244016"/>
              <a:gd name="connsiteY4" fmla="*/ 1585929 h 1762143"/>
              <a:gd name="connsiteX5" fmla="*/ 7067802 w 7244016"/>
              <a:gd name="connsiteY5" fmla="*/ 1762143 h 1762143"/>
              <a:gd name="connsiteX6" fmla="*/ 176214 w 7244016"/>
              <a:gd name="connsiteY6" fmla="*/ 1762143 h 1762143"/>
              <a:gd name="connsiteX7" fmla="*/ 0 w 7244016"/>
              <a:gd name="connsiteY7" fmla="*/ 1585929 h 1762143"/>
              <a:gd name="connsiteX8" fmla="*/ 0 w 7244016"/>
              <a:gd name="connsiteY8" fmla="*/ 176214 h 176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44016" h="1762143">
                <a:moveTo>
                  <a:pt x="0" y="176214"/>
                </a:moveTo>
                <a:cubicBezTo>
                  <a:pt x="0" y="78894"/>
                  <a:pt x="78894" y="0"/>
                  <a:pt x="176214" y="0"/>
                </a:cubicBezTo>
                <a:lnTo>
                  <a:pt x="7067802" y="0"/>
                </a:lnTo>
                <a:cubicBezTo>
                  <a:pt x="7165122" y="0"/>
                  <a:pt x="7244016" y="78894"/>
                  <a:pt x="7244016" y="176214"/>
                </a:cubicBezTo>
                <a:lnTo>
                  <a:pt x="7244016" y="1585929"/>
                </a:lnTo>
                <a:cubicBezTo>
                  <a:pt x="7244016" y="1683249"/>
                  <a:pt x="7165122" y="1762143"/>
                  <a:pt x="7067802" y="1762143"/>
                </a:cubicBezTo>
                <a:lnTo>
                  <a:pt x="176214" y="1762143"/>
                </a:lnTo>
                <a:cubicBezTo>
                  <a:pt x="78894" y="1762143"/>
                  <a:pt x="0" y="1683249"/>
                  <a:pt x="0" y="1585929"/>
                </a:cubicBezTo>
                <a:lnTo>
                  <a:pt x="0" y="176214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dkEdge">
            <a:bevelT w="124450" h="16350" prst="relaxedInset"/>
            <a:contourClr>
              <a:schemeClr val="bg1"/>
            </a:contourClr>
          </a:sp3d>
        </p:spPr>
        <p:style>
          <a:lnRef idx="1">
            <a:schemeClr val="accent3">
              <a:shade val="5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711" tIns="77011" rIns="89711" bIns="77011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b="0" u="sng" kern="1200" dirty="0" smtClean="0">
                <a:solidFill>
                  <a:srgbClr val="006600"/>
                </a:solidFill>
              </a:rPr>
              <a:t>Art. 36 § 4º</a:t>
            </a:r>
            <a:r>
              <a:rPr lang="pt-BR" sz="2000" b="0" kern="1200" dirty="0" smtClean="0">
                <a:solidFill>
                  <a:srgbClr val="006600"/>
                </a:solidFill>
              </a:rPr>
              <a:t> O RELATÓRIO DETALHADO REFERENTE AO QUADRIMESTRE ANTERIOR será elaborado de acordo com MODELO PADRONIZADO APROVADO PELO CONSELHO NACIONAL DE SAÚDE, devendo-se adotar modelo simplificado para Municípios com população inferior a 50.000 (cinquenta mil habitantes).</a:t>
            </a:r>
            <a:endParaRPr lang="pt-BR" sz="2000" b="0" kern="1200" dirty="0">
              <a:solidFill>
                <a:srgbClr val="006600"/>
              </a:solidFill>
            </a:endParaRPr>
          </a:p>
        </p:txBody>
      </p:sp>
      <p:sp>
        <p:nvSpPr>
          <p:cNvPr id="7" name="Forma livre 6"/>
          <p:cNvSpPr/>
          <p:nvPr/>
        </p:nvSpPr>
        <p:spPr>
          <a:xfrm>
            <a:off x="949991" y="1651263"/>
            <a:ext cx="387010" cy="279191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791914"/>
                </a:lnTo>
                <a:lnTo>
                  <a:pt x="387010" y="2791914"/>
                </a:lnTo>
              </a:path>
            </a:pathLst>
          </a:custGeom>
          <a:noFill/>
          <a:scene3d>
            <a:camera prst="orthographicFront"/>
            <a:lightRig rig="threePt" dir="t">
              <a:rot lat="0" lon="0" rev="7500000"/>
            </a:lightRig>
          </a:scene3d>
          <a:sp3d z="-40000" prstMaterial="matte"/>
        </p:spPr>
        <p:style>
          <a:lnRef idx="2">
            <a:schemeClr val="accent3">
              <a:tint val="9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Forma livre 7"/>
          <p:cNvSpPr/>
          <p:nvPr/>
        </p:nvSpPr>
        <p:spPr>
          <a:xfrm>
            <a:off x="1337002" y="3861048"/>
            <a:ext cx="7203204" cy="1224136"/>
          </a:xfrm>
          <a:custGeom>
            <a:avLst/>
            <a:gdLst>
              <a:gd name="connsiteX0" fmla="*/ 0 w 7203204"/>
              <a:gd name="connsiteY0" fmla="*/ 102977 h 1029770"/>
              <a:gd name="connsiteX1" fmla="*/ 102977 w 7203204"/>
              <a:gd name="connsiteY1" fmla="*/ 0 h 1029770"/>
              <a:gd name="connsiteX2" fmla="*/ 7100227 w 7203204"/>
              <a:gd name="connsiteY2" fmla="*/ 0 h 1029770"/>
              <a:gd name="connsiteX3" fmla="*/ 7203204 w 7203204"/>
              <a:gd name="connsiteY3" fmla="*/ 102977 h 1029770"/>
              <a:gd name="connsiteX4" fmla="*/ 7203204 w 7203204"/>
              <a:gd name="connsiteY4" fmla="*/ 926793 h 1029770"/>
              <a:gd name="connsiteX5" fmla="*/ 7100227 w 7203204"/>
              <a:gd name="connsiteY5" fmla="*/ 1029770 h 1029770"/>
              <a:gd name="connsiteX6" fmla="*/ 102977 w 7203204"/>
              <a:gd name="connsiteY6" fmla="*/ 1029770 h 1029770"/>
              <a:gd name="connsiteX7" fmla="*/ 0 w 7203204"/>
              <a:gd name="connsiteY7" fmla="*/ 926793 h 1029770"/>
              <a:gd name="connsiteX8" fmla="*/ 0 w 7203204"/>
              <a:gd name="connsiteY8" fmla="*/ 102977 h 102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03204" h="1029770">
                <a:moveTo>
                  <a:pt x="0" y="102977"/>
                </a:moveTo>
                <a:cubicBezTo>
                  <a:pt x="0" y="46104"/>
                  <a:pt x="46104" y="0"/>
                  <a:pt x="102977" y="0"/>
                </a:cubicBezTo>
                <a:lnTo>
                  <a:pt x="7100227" y="0"/>
                </a:lnTo>
                <a:cubicBezTo>
                  <a:pt x="7157100" y="0"/>
                  <a:pt x="7203204" y="46104"/>
                  <a:pt x="7203204" y="102977"/>
                </a:cubicBezTo>
                <a:lnTo>
                  <a:pt x="7203204" y="926793"/>
                </a:lnTo>
                <a:cubicBezTo>
                  <a:pt x="7203204" y="983666"/>
                  <a:pt x="7157100" y="1029770"/>
                  <a:pt x="7100227" y="1029770"/>
                </a:cubicBezTo>
                <a:lnTo>
                  <a:pt x="102977" y="1029770"/>
                </a:lnTo>
                <a:cubicBezTo>
                  <a:pt x="46104" y="1029770"/>
                  <a:pt x="0" y="983666"/>
                  <a:pt x="0" y="926793"/>
                </a:cubicBezTo>
                <a:lnTo>
                  <a:pt x="0" y="102977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dkEdge">
            <a:bevelT w="124450" h="16350" prst="relaxedInset"/>
            <a:contourClr>
              <a:schemeClr val="bg1"/>
            </a:contourClr>
          </a:sp3d>
        </p:spPr>
        <p:style>
          <a:lnRef idx="1">
            <a:schemeClr val="accent3">
              <a:shade val="50000"/>
              <a:hueOff val="178370"/>
              <a:satOff val="-2846"/>
              <a:lumOff val="27405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261" tIns="55561" rIns="68261" bIns="55561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b="0" u="sng" kern="1200" dirty="0" smtClean="0">
                <a:solidFill>
                  <a:srgbClr val="006600"/>
                </a:solidFill>
              </a:rPr>
              <a:t>Art. 36 § 5º</a:t>
            </a:r>
            <a:r>
              <a:rPr lang="pt-BR" sz="2000" b="0" kern="1200" dirty="0" smtClean="0">
                <a:solidFill>
                  <a:srgbClr val="006600"/>
                </a:solidFill>
              </a:rPr>
              <a:t> O gestor do SUS apresentará, até o final dos meses de maio, setembro e fevereiro, em audiência pública na Casa Legislativa do respectivo ente da Federação, o Relatório de que trata o caput.</a:t>
            </a:r>
            <a:endParaRPr lang="pt-BR" sz="2000" b="0" kern="1200" dirty="0">
              <a:solidFill>
                <a:srgbClr val="006600"/>
              </a:solidFill>
            </a:endParaRPr>
          </a:p>
        </p:txBody>
      </p:sp>
      <p:sp>
        <p:nvSpPr>
          <p:cNvPr id="9" name="Forma livre 8"/>
          <p:cNvSpPr/>
          <p:nvPr/>
        </p:nvSpPr>
        <p:spPr>
          <a:xfrm>
            <a:off x="949991" y="1651263"/>
            <a:ext cx="387010" cy="394650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946503"/>
                </a:lnTo>
                <a:lnTo>
                  <a:pt x="387010" y="3946503"/>
                </a:lnTo>
              </a:path>
            </a:pathLst>
          </a:custGeom>
          <a:noFill/>
          <a:scene3d>
            <a:camera prst="orthographicFront"/>
            <a:lightRig rig="threePt" dir="t">
              <a:rot lat="0" lon="0" rev="7500000"/>
            </a:lightRig>
          </a:scene3d>
          <a:sp3d z="-40000" prstMaterial="matte"/>
        </p:spPr>
        <p:style>
          <a:lnRef idx="2">
            <a:schemeClr val="accent3">
              <a:tint val="9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Forma livre 9"/>
          <p:cNvSpPr/>
          <p:nvPr/>
        </p:nvSpPr>
        <p:spPr>
          <a:xfrm>
            <a:off x="1337002" y="5215505"/>
            <a:ext cx="7244016" cy="764522"/>
          </a:xfrm>
          <a:custGeom>
            <a:avLst/>
            <a:gdLst>
              <a:gd name="connsiteX0" fmla="*/ 0 w 7244016"/>
              <a:gd name="connsiteY0" fmla="*/ 76452 h 764522"/>
              <a:gd name="connsiteX1" fmla="*/ 76452 w 7244016"/>
              <a:gd name="connsiteY1" fmla="*/ 0 h 764522"/>
              <a:gd name="connsiteX2" fmla="*/ 7167564 w 7244016"/>
              <a:gd name="connsiteY2" fmla="*/ 0 h 764522"/>
              <a:gd name="connsiteX3" fmla="*/ 7244016 w 7244016"/>
              <a:gd name="connsiteY3" fmla="*/ 76452 h 764522"/>
              <a:gd name="connsiteX4" fmla="*/ 7244016 w 7244016"/>
              <a:gd name="connsiteY4" fmla="*/ 688070 h 764522"/>
              <a:gd name="connsiteX5" fmla="*/ 7167564 w 7244016"/>
              <a:gd name="connsiteY5" fmla="*/ 764522 h 764522"/>
              <a:gd name="connsiteX6" fmla="*/ 76452 w 7244016"/>
              <a:gd name="connsiteY6" fmla="*/ 764522 h 764522"/>
              <a:gd name="connsiteX7" fmla="*/ 0 w 7244016"/>
              <a:gd name="connsiteY7" fmla="*/ 688070 h 764522"/>
              <a:gd name="connsiteX8" fmla="*/ 0 w 7244016"/>
              <a:gd name="connsiteY8" fmla="*/ 76452 h 76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44016" h="764522">
                <a:moveTo>
                  <a:pt x="0" y="76452"/>
                </a:moveTo>
                <a:cubicBezTo>
                  <a:pt x="0" y="34229"/>
                  <a:pt x="34229" y="0"/>
                  <a:pt x="76452" y="0"/>
                </a:cubicBezTo>
                <a:lnTo>
                  <a:pt x="7167564" y="0"/>
                </a:lnTo>
                <a:cubicBezTo>
                  <a:pt x="7209787" y="0"/>
                  <a:pt x="7244016" y="34229"/>
                  <a:pt x="7244016" y="76452"/>
                </a:cubicBezTo>
                <a:lnTo>
                  <a:pt x="7244016" y="688070"/>
                </a:lnTo>
                <a:cubicBezTo>
                  <a:pt x="7244016" y="730293"/>
                  <a:pt x="7209787" y="764522"/>
                  <a:pt x="7167564" y="764522"/>
                </a:cubicBezTo>
                <a:lnTo>
                  <a:pt x="76452" y="764522"/>
                </a:lnTo>
                <a:cubicBezTo>
                  <a:pt x="34229" y="764522"/>
                  <a:pt x="0" y="730293"/>
                  <a:pt x="0" y="688070"/>
                </a:cubicBezTo>
                <a:lnTo>
                  <a:pt x="0" y="76452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dkEdge">
            <a:bevelT w="124450" h="16350" prst="relaxedInset"/>
            <a:contourClr>
              <a:schemeClr val="bg1"/>
            </a:contourClr>
          </a:sp3d>
        </p:spPr>
        <p:style>
          <a:lnRef idx="1">
            <a:schemeClr val="accent3">
              <a:shade val="50000"/>
              <a:hueOff val="178370"/>
              <a:satOff val="-2846"/>
              <a:lumOff val="27405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492" tIns="47792" rIns="60492" bIns="47792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kern="1200" dirty="0" smtClean="0">
                <a:solidFill>
                  <a:srgbClr val="006600"/>
                </a:solidFill>
              </a:rPr>
              <a:t>AJUSTE NO SARGSUS PARA ELABORAÇÃO DO RELATÓRIO DETALHADO DO QUADRIMESTRE</a:t>
            </a:r>
            <a:endParaRPr lang="pt-BR" sz="2000" kern="12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922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6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ítulo 3"/>
          <p:cNvSpPr>
            <a:spLocks noGrp="1"/>
          </p:cNvSpPr>
          <p:nvPr>
            <p:ph type="title" idx="4294967295"/>
          </p:nvPr>
        </p:nvSpPr>
        <p:spPr>
          <a:xfrm>
            <a:off x="684213" y="274638"/>
            <a:ext cx="7545387" cy="706437"/>
          </a:xfrm>
        </p:spPr>
        <p:txBody>
          <a:bodyPr/>
          <a:lstStyle/>
          <a:p>
            <a:pPr eaLnBrk="1" hangingPunct="1">
              <a:defRPr/>
            </a:pPr>
            <a:r>
              <a:rPr lang="pt-BR" sz="28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Contexto Normativo </a:t>
            </a:r>
            <a:r>
              <a:rPr lang="pt-BR" sz="28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- SARGSUS</a:t>
            </a:r>
            <a:endParaRPr lang="pt-BR" sz="28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ângulo de cantos arredondados 6"/>
          <p:cNvSpPr/>
          <p:nvPr/>
        </p:nvSpPr>
        <p:spPr>
          <a:xfrm>
            <a:off x="900113" y="1111250"/>
            <a:ext cx="7173912" cy="1022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t-BR" sz="2000" dirty="0"/>
              <a:t>Lei 8.080/90 e Lei nº 8.142/90</a:t>
            </a:r>
          </a:p>
          <a:p>
            <a:pPr>
              <a:defRPr/>
            </a:pPr>
            <a:r>
              <a:rPr lang="pt-BR" sz="2000" dirty="0"/>
              <a:t>Decreto nº 1.232/94 – repasse regular e automático</a:t>
            </a:r>
          </a:p>
          <a:p>
            <a:pPr>
              <a:defRPr/>
            </a:pPr>
            <a:r>
              <a:rPr lang="pt-BR" sz="2000" dirty="0"/>
              <a:t>Decreto nº 1.651/95 – SNA</a:t>
            </a:r>
          </a:p>
        </p:txBody>
      </p:sp>
      <p:sp>
        <p:nvSpPr>
          <p:cNvPr id="10" name="Retângulo de cantos arredondados 9"/>
          <p:cNvSpPr/>
          <p:nvPr/>
        </p:nvSpPr>
        <p:spPr>
          <a:xfrm>
            <a:off x="900113" y="2446338"/>
            <a:ext cx="7173912" cy="7667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t-BR" sz="2000" dirty="0"/>
              <a:t>Portaria GM nº 399/06  e 699/2006 – Pacto pela Saúde</a:t>
            </a:r>
          </a:p>
          <a:p>
            <a:pPr>
              <a:defRPr/>
            </a:pPr>
            <a:r>
              <a:rPr lang="pt-BR" sz="2000" dirty="0"/>
              <a:t>Portaria GM nº 204/07 – Blocos de Financiamento</a:t>
            </a:r>
          </a:p>
        </p:txBody>
      </p:sp>
      <p:sp>
        <p:nvSpPr>
          <p:cNvPr id="11" name="Retângulo de cantos arredondados 10"/>
          <p:cNvSpPr/>
          <p:nvPr/>
        </p:nvSpPr>
        <p:spPr>
          <a:xfrm>
            <a:off x="900113" y="3548063"/>
            <a:ext cx="7173912" cy="1320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t-BR" sz="2000" dirty="0"/>
              <a:t>Portaria GM nº 3.085/06 – PlanejaSUS</a:t>
            </a:r>
          </a:p>
          <a:p>
            <a:pPr>
              <a:defRPr/>
            </a:pPr>
            <a:r>
              <a:rPr lang="pt-BR" sz="2000" dirty="0"/>
              <a:t>Portaria MS/GM nº 3.332/06 – Instrumentos Planejamento</a:t>
            </a:r>
          </a:p>
          <a:p>
            <a:pPr>
              <a:defRPr/>
            </a:pPr>
            <a:r>
              <a:rPr lang="pt-BR" sz="2000" dirty="0"/>
              <a:t>Portaria GM nº 3176/08 – Elaboração, aplicação e fluxo do </a:t>
            </a:r>
            <a:r>
              <a:rPr lang="pt-BR" sz="2000" dirty="0" smtClean="0"/>
              <a:t>RAG</a:t>
            </a:r>
            <a:endParaRPr lang="pt-BR" sz="2000" dirty="0"/>
          </a:p>
        </p:txBody>
      </p:sp>
      <p:sp>
        <p:nvSpPr>
          <p:cNvPr id="16" name="Retângulo de cantos arredondados 15"/>
          <p:cNvSpPr/>
          <p:nvPr/>
        </p:nvSpPr>
        <p:spPr>
          <a:xfrm>
            <a:off x="900113" y="5157788"/>
            <a:ext cx="7200900" cy="12382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t-BR" sz="2000" dirty="0"/>
              <a:t>Decreto nº 7.508/11 – Regulamenta a Lei nº 8.080/90</a:t>
            </a:r>
          </a:p>
          <a:p>
            <a:pPr>
              <a:defRPr/>
            </a:pPr>
            <a:endParaRPr lang="pt-BR" sz="2000" dirty="0"/>
          </a:p>
        </p:txBody>
      </p:sp>
      <p:sp>
        <p:nvSpPr>
          <p:cNvPr id="2" name="CaixaDeTexto 1"/>
          <p:cNvSpPr txBox="1"/>
          <p:nvPr/>
        </p:nvSpPr>
        <p:spPr>
          <a:xfrm rot="19542761">
            <a:off x="236538" y="3000375"/>
            <a:ext cx="8502650" cy="842963"/>
          </a:xfrm>
          <a:prstGeom prst="rect">
            <a:avLst/>
          </a:prstGeom>
          <a:solidFill>
            <a:srgbClr val="FFFF00"/>
          </a:solidFill>
          <a:ln>
            <a:solidFill>
              <a:srgbClr val="D1CD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pt-BR"/>
            </a:defPPr>
            <a:lvl1pPr>
              <a:defRPr sz="2000"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algn="ctr">
              <a:defRPr/>
            </a:pPr>
            <a:r>
              <a:rPr lang="pt-BR" sz="3200" dirty="0" smtClean="0">
                <a:solidFill>
                  <a:schemeClr val="tx1"/>
                </a:solidFill>
              </a:rPr>
              <a:t>Lei </a:t>
            </a:r>
            <a:r>
              <a:rPr lang="pt-BR" sz="3200" dirty="0">
                <a:solidFill>
                  <a:schemeClr val="tx1"/>
                </a:solidFill>
              </a:rPr>
              <a:t>Complementar </a:t>
            </a:r>
            <a:r>
              <a:rPr lang="pt-BR" sz="3200" dirty="0" smtClean="0">
                <a:solidFill>
                  <a:schemeClr val="tx1"/>
                </a:solidFill>
              </a:rPr>
              <a:t> nº 141 </a:t>
            </a:r>
            <a:r>
              <a:rPr lang="pt-BR" sz="3200" dirty="0">
                <a:solidFill>
                  <a:schemeClr val="tx1"/>
                </a:solidFill>
              </a:rPr>
              <a:t>de 13/01/2012</a:t>
            </a:r>
          </a:p>
        </p:txBody>
      </p:sp>
    </p:spTree>
    <p:extLst>
      <p:ext uri="{BB962C8B-B14F-4D97-AF65-F5344CB8AC3E}">
        <p14:creationId xmlns="" xmlns:p14="http://schemas.microsoft.com/office/powerpoint/2010/main" val="191235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 rot="5400000">
            <a:off x="3180975" y="-148527"/>
            <a:ext cx="2708045" cy="6982779"/>
            <a:chOff x="3302117" y="908720"/>
            <a:chExt cx="2107717" cy="5324597"/>
          </a:xfrm>
        </p:grpSpPr>
        <p:sp>
          <p:nvSpPr>
            <p:cNvPr id="3" name="Seta circular 2"/>
            <p:cNvSpPr/>
            <p:nvPr/>
          </p:nvSpPr>
          <p:spPr>
            <a:xfrm>
              <a:off x="3760357" y="908720"/>
              <a:ext cx="1649477" cy="1649560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Forma livre 3"/>
            <p:cNvSpPr/>
            <p:nvPr/>
          </p:nvSpPr>
          <p:spPr>
            <a:xfrm rot="16200000">
              <a:off x="4149210" y="1303273"/>
              <a:ext cx="871153" cy="628085"/>
            </a:xfrm>
            <a:custGeom>
              <a:avLst/>
              <a:gdLst>
                <a:gd name="connsiteX0" fmla="*/ 0 w 889186"/>
                <a:gd name="connsiteY0" fmla="*/ 0 h 615347"/>
                <a:gd name="connsiteX1" fmla="*/ 889186 w 889186"/>
                <a:gd name="connsiteY1" fmla="*/ 0 h 615347"/>
                <a:gd name="connsiteX2" fmla="*/ 889186 w 889186"/>
                <a:gd name="connsiteY2" fmla="*/ 615347 h 615347"/>
                <a:gd name="connsiteX3" fmla="*/ 0 w 889186"/>
                <a:gd name="connsiteY3" fmla="*/ 615347 h 615347"/>
                <a:gd name="connsiteX4" fmla="*/ 0 w 889186"/>
                <a:gd name="connsiteY4" fmla="*/ 0 h 61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186" h="615347">
                  <a:moveTo>
                    <a:pt x="0" y="0"/>
                  </a:moveTo>
                  <a:lnTo>
                    <a:pt x="889186" y="0"/>
                  </a:lnTo>
                  <a:lnTo>
                    <a:pt x="889186" y="615347"/>
                  </a:lnTo>
                  <a:lnTo>
                    <a:pt x="0" y="61534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600" b="1" kern="1200" dirty="0" smtClean="0">
                  <a:solidFill>
                    <a:srgbClr val="FF0000"/>
                  </a:solidFill>
                </a:rPr>
                <a:t>PLANO DE SAÚDE</a:t>
              </a:r>
              <a:endParaRPr lang="pt-BR" sz="1600" kern="1200" dirty="0">
                <a:solidFill>
                  <a:srgbClr val="FF0000"/>
                </a:solidFill>
              </a:endParaRPr>
            </a:p>
          </p:txBody>
        </p:sp>
        <p:sp>
          <p:nvSpPr>
            <p:cNvPr id="5" name="Forma 4"/>
            <p:cNvSpPr/>
            <p:nvPr/>
          </p:nvSpPr>
          <p:spPr>
            <a:xfrm>
              <a:off x="3302117" y="1856498"/>
              <a:ext cx="1649477" cy="1649560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Forma livre 5"/>
            <p:cNvSpPr/>
            <p:nvPr/>
          </p:nvSpPr>
          <p:spPr>
            <a:xfrm rot="16200000">
              <a:off x="3418498" y="2447163"/>
              <a:ext cx="1133527" cy="469568"/>
            </a:xfrm>
            <a:custGeom>
              <a:avLst/>
              <a:gdLst>
                <a:gd name="connsiteX0" fmla="*/ 0 w 1397975"/>
                <a:gd name="connsiteY0" fmla="*/ 0 h 460045"/>
                <a:gd name="connsiteX1" fmla="*/ 1397975 w 1397975"/>
                <a:gd name="connsiteY1" fmla="*/ 0 h 460045"/>
                <a:gd name="connsiteX2" fmla="*/ 1397975 w 1397975"/>
                <a:gd name="connsiteY2" fmla="*/ 460045 h 460045"/>
                <a:gd name="connsiteX3" fmla="*/ 0 w 1397975"/>
                <a:gd name="connsiteY3" fmla="*/ 460045 h 460045"/>
                <a:gd name="connsiteX4" fmla="*/ 0 w 1397975"/>
                <a:gd name="connsiteY4" fmla="*/ 0 h 4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975" h="460045">
                  <a:moveTo>
                    <a:pt x="0" y="0"/>
                  </a:moveTo>
                  <a:lnTo>
                    <a:pt x="1397975" y="0"/>
                  </a:lnTo>
                  <a:lnTo>
                    <a:pt x="1397975" y="460045"/>
                  </a:lnTo>
                  <a:lnTo>
                    <a:pt x="0" y="46004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>
                  <a:solidFill>
                    <a:srgbClr val="006600"/>
                  </a:solidFill>
                </a:rPr>
                <a:t>PROGRAMAÇÃO ANUAL DE SAÚDE</a:t>
              </a:r>
              <a:endParaRPr lang="pt-BR" sz="1400" kern="1200" dirty="0">
                <a:solidFill>
                  <a:srgbClr val="006600"/>
                </a:solidFill>
              </a:endParaRPr>
            </a:p>
          </p:txBody>
        </p:sp>
        <p:sp>
          <p:nvSpPr>
            <p:cNvPr id="8" name="Seta circular 7"/>
            <p:cNvSpPr/>
            <p:nvPr/>
          </p:nvSpPr>
          <p:spPr>
            <a:xfrm>
              <a:off x="3760357" y="2808536"/>
              <a:ext cx="1649477" cy="1649560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3500000"/>
                <a:gd name="adj5" fmla="val 12500"/>
              </a:avLst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Forma livre 8"/>
            <p:cNvSpPr/>
            <p:nvPr/>
          </p:nvSpPr>
          <p:spPr>
            <a:xfrm rot="16200000">
              <a:off x="4133869" y="3400662"/>
              <a:ext cx="901834" cy="469568"/>
            </a:xfrm>
            <a:custGeom>
              <a:avLst/>
              <a:gdLst>
                <a:gd name="connsiteX0" fmla="*/ 0 w 920501"/>
                <a:gd name="connsiteY0" fmla="*/ 0 h 460045"/>
                <a:gd name="connsiteX1" fmla="*/ 920501 w 920501"/>
                <a:gd name="connsiteY1" fmla="*/ 0 h 460045"/>
                <a:gd name="connsiteX2" fmla="*/ 920501 w 920501"/>
                <a:gd name="connsiteY2" fmla="*/ 460045 h 460045"/>
                <a:gd name="connsiteX3" fmla="*/ 0 w 920501"/>
                <a:gd name="connsiteY3" fmla="*/ 460045 h 460045"/>
                <a:gd name="connsiteX4" fmla="*/ 0 w 920501"/>
                <a:gd name="connsiteY4" fmla="*/ 0 h 4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501" h="460045">
                  <a:moveTo>
                    <a:pt x="0" y="0"/>
                  </a:moveTo>
                  <a:lnTo>
                    <a:pt x="920501" y="0"/>
                  </a:lnTo>
                  <a:lnTo>
                    <a:pt x="920501" y="460045"/>
                  </a:lnTo>
                  <a:lnTo>
                    <a:pt x="0" y="46004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600" b="1" kern="1200" dirty="0" smtClean="0">
                  <a:solidFill>
                    <a:srgbClr val="7030A0"/>
                  </a:solidFill>
                </a:rPr>
                <a:t>RREO</a:t>
              </a:r>
              <a:endParaRPr lang="pt-BR" sz="1600" kern="1200" dirty="0">
                <a:solidFill>
                  <a:srgbClr val="7030A0"/>
                </a:solidFill>
              </a:endParaRPr>
            </a:p>
          </p:txBody>
        </p:sp>
        <p:sp>
          <p:nvSpPr>
            <p:cNvPr id="10" name="Forma 9"/>
            <p:cNvSpPr/>
            <p:nvPr/>
          </p:nvSpPr>
          <p:spPr>
            <a:xfrm>
              <a:off x="3302117" y="3757912"/>
              <a:ext cx="1649477" cy="1649560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orma livre 10"/>
            <p:cNvSpPr/>
            <p:nvPr/>
          </p:nvSpPr>
          <p:spPr>
            <a:xfrm rot="16200000">
              <a:off x="3302176" y="4211014"/>
              <a:ext cx="1309012" cy="748679"/>
            </a:xfrm>
            <a:custGeom>
              <a:avLst/>
              <a:gdLst>
                <a:gd name="connsiteX0" fmla="*/ 0 w 1336108"/>
                <a:gd name="connsiteY0" fmla="*/ 0 h 733496"/>
                <a:gd name="connsiteX1" fmla="*/ 1336108 w 1336108"/>
                <a:gd name="connsiteY1" fmla="*/ 0 h 733496"/>
                <a:gd name="connsiteX2" fmla="*/ 1336108 w 1336108"/>
                <a:gd name="connsiteY2" fmla="*/ 733496 h 733496"/>
                <a:gd name="connsiteX3" fmla="*/ 0 w 1336108"/>
                <a:gd name="connsiteY3" fmla="*/ 733496 h 733496"/>
                <a:gd name="connsiteX4" fmla="*/ 0 w 1336108"/>
                <a:gd name="connsiteY4" fmla="*/ 0 h 733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6108" h="733496">
                  <a:moveTo>
                    <a:pt x="0" y="0"/>
                  </a:moveTo>
                  <a:lnTo>
                    <a:pt x="1336108" y="0"/>
                  </a:lnTo>
                  <a:lnTo>
                    <a:pt x="1336108" y="733496"/>
                  </a:lnTo>
                  <a:lnTo>
                    <a:pt x="0" y="73349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>
                  <a:solidFill>
                    <a:srgbClr val="00B0F0"/>
                  </a:solidFill>
                </a:rPr>
                <a:t>RELATÓRIO QUADRIMESTRE</a:t>
              </a:r>
              <a:endParaRPr lang="pt-BR" sz="1400" kern="1200" dirty="0">
                <a:solidFill>
                  <a:srgbClr val="00B0F0"/>
                </a:solidFill>
              </a:endParaRPr>
            </a:p>
          </p:txBody>
        </p:sp>
        <p:sp>
          <p:nvSpPr>
            <p:cNvPr id="13" name="Semicírculos 12"/>
            <p:cNvSpPr/>
            <p:nvPr/>
          </p:nvSpPr>
          <p:spPr>
            <a:xfrm>
              <a:off x="3877624" y="4815377"/>
              <a:ext cx="1417108" cy="1417940"/>
            </a:xfrm>
            <a:prstGeom prst="blockArc">
              <a:avLst>
                <a:gd name="adj1" fmla="val 13500000"/>
                <a:gd name="adj2" fmla="val 10800000"/>
                <a:gd name="adj3" fmla="val 12740"/>
              </a:avLst>
            </a:pr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Forma livre 13"/>
            <p:cNvSpPr/>
            <p:nvPr/>
          </p:nvSpPr>
          <p:spPr>
            <a:xfrm rot="16200000">
              <a:off x="4078713" y="5219561"/>
              <a:ext cx="1012146" cy="631404"/>
            </a:xfrm>
            <a:custGeom>
              <a:avLst/>
              <a:gdLst>
                <a:gd name="connsiteX0" fmla="*/ 0 w 1033097"/>
                <a:gd name="connsiteY0" fmla="*/ 0 h 618599"/>
                <a:gd name="connsiteX1" fmla="*/ 1033097 w 1033097"/>
                <a:gd name="connsiteY1" fmla="*/ 0 h 618599"/>
                <a:gd name="connsiteX2" fmla="*/ 1033097 w 1033097"/>
                <a:gd name="connsiteY2" fmla="*/ 618599 h 618599"/>
                <a:gd name="connsiteX3" fmla="*/ 0 w 1033097"/>
                <a:gd name="connsiteY3" fmla="*/ 618599 h 618599"/>
                <a:gd name="connsiteX4" fmla="*/ 0 w 1033097"/>
                <a:gd name="connsiteY4" fmla="*/ 0 h 618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3097" h="618599">
                  <a:moveTo>
                    <a:pt x="0" y="0"/>
                  </a:moveTo>
                  <a:lnTo>
                    <a:pt x="1033097" y="0"/>
                  </a:lnTo>
                  <a:lnTo>
                    <a:pt x="1033097" y="618599"/>
                  </a:lnTo>
                  <a:lnTo>
                    <a:pt x="0" y="61859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>
                  <a:solidFill>
                    <a:schemeClr val="accent6">
                      <a:lumMod val="75000"/>
                    </a:schemeClr>
                  </a:solidFill>
                </a:rPr>
                <a:t>RELATÓRIO ANUAL DE GESTÃO</a:t>
              </a:r>
              <a:endParaRPr lang="pt-BR" sz="1400" b="1" kern="12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7" name="Retângulo 6"/>
          <p:cNvSpPr/>
          <p:nvPr/>
        </p:nvSpPr>
        <p:spPr>
          <a:xfrm>
            <a:off x="611560" y="476672"/>
            <a:ext cx="7632848" cy="79208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3600" b="1" dirty="0" smtClean="0">
                <a:solidFill>
                  <a:srgbClr val="FFFF00"/>
                </a:solidFill>
                <a:latin typeface="+mj-lt"/>
              </a:rPr>
              <a:t>INTERFACE INSTRUMENTOS</a:t>
            </a:r>
            <a:endParaRPr lang="pt-BR" sz="3600" b="1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67470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467545" y="500063"/>
            <a:ext cx="8208912" cy="500062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600" b="1" dirty="0" smtClean="0">
                <a:solidFill>
                  <a:srgbClr val="FFFF00"/>
                </a:solidFill>
                <a:latin typeface="+mj-lt"/>
              </a:rPr>
              <a:t>RELATÓRIO DETALHADO DO QUADRIMESTRE: ESTRUTURA</a:t>
            </a:r>
            <a:endParaRPr lang="pt-BR" sz="2600" b="1" dirty="0">
              <a:solidFill>
                <a:srgbClr val="FFFF00"/>
              </a:solidFill>
              <a:latin typeface="+mj-lt"/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="" xmlns:p14="http://schemas.microsoft.com/office/powerpoint/2010/main" val="24668641"/>
              </p:ext>
            </p:extLst>
          </p:nvPr>
        </p:nvGraphicFramePr>
        <p:xfrm>
          <a:off x="467545" y="1397000"/>
          <a:ext cx="8208911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1635894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467545" y="500063"/>
            <a:ext cx="8208912" cy="500062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600" b="1" dirty="0" smtClean="0">
                <a:solidFill>
                  <a:srgbClr val="FFFF00"/>
                </a:solidFill>
                <a:latin typeface="+mj-lt"/>
              </a:rPr>
              <a:t>RELATÓRIO DETALHADO DO QUADRIMESTRE: ESTRUTURA</a:t>
            </a:r>
            <a:endParaRPr lang="pt-BR" sz="2600" b="1" dirty="0">
              <a:solidFill>
                <a:srgbClr val="FFFF00"/>
              </a:solidFill>
              <a:latin typeface="+mj-lt"/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="" xmlns:p14="http://schemas.microsoft.com/office/powerpoint/2010/main" val="253326245"/>
              </p:ext>
            </p:extLst>
          </p:nvPr>
        </p:nvGraphicFramePr>
        <p:xfrm>
          <a:off x="467545" y="1397000"/>
          <a:ext cx="8208911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8049658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467545" y="500063"/>
            <a:ext cx="8208912" cy="500062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600" b="1" dirty="0" smtClean="0">
                <a:solidFill>
                  <a:srgbClr val="FFFF00"/>
                </a:solidFill>
                <a:latin typeface="+mj-lt"/>
              </a:rPr>
              <a:t>RELATÓRIO DETALHADO DO QUADRIMESTRE: ESTRUTURA</a:t>
            </a:r>
            <a:endParaRPr lang="pt-BR" sz="2600" b="1" dirty="0">
              <a:solidFill>
                <a:srgbClr val="FFFF00"/>
              </a:solidFill>
              <a:latin typeface="+mj-lt"/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="" xmlns:p14="http://schemas.microsoft.com/office/powerpoint/2010/main" val="3775069516"/>
              </p:ext>
            </p:extLst>
          </p:nvPr>
        </p:nvGraphicFramePr>
        <p:xfrm>
          <a:off x="467545" y="1397000"/>
          <a:ext cx="8208911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2543240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tângulo 39"/>
          <p:cNvSpPr/>
          <p:nvPr/>
        </p:nvSpPr>
        <p:spPr>
          <a:xfrm>
            <a:off x="251520" y="332656"/>
            <a:ext cx="8640960" cy="72008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pt-BR" sz="2800" b="1" dirty="0" smtClean="0">
                <a:solidFill>
                  <a:srgbClr val="FFFF00"/>
                </a:solidFill>
              </a:rPr>
              <a:t>LINHA </a:t>
            </a:r>
            <a:r>
              <a:rPr lang="pt-BR" sz="2800" b="1" dirty="0">
                <a:solidFill>
                  <a:srgbClr val="FFFF00"/>
                </a:solidFill>
              </a:rPr>
              <a:t>DO TEMPO </a:t>
            </a:r>
            <a:r>
              <a:rPr lang="pt-BR" sz="2800" b="1" dirty="0" smtClean="0">
                <a:solidFill>
                  <a:srgbClr val="FFFF00"/>
                </a:solidFill>
              </a:rPr>
              <a:t>RELATÓRIOS </a:t>
            </a:r>
            <a:endParaRPr lang="pt-BR" sz="2800" b="1" dirty="0">
              <a:solidFill>
                <a:srgbClr val="FFFF00"/>
              </a:solidFill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179512" y="1543581"/>
            <a:ext cx="8688182" cy="3325579"/>
            <a:chOff x="251520" y="1340768"/>
            <a:chExt cx="8688182" cy="3325579"/>
          </a:xfrm>
        </p:grpSpPr>
        <p:cxnSp>
          <p:nvCxnSpPr>
            <p:cNvPr id="28" name="Conector de seta reta 27"/>
            <p:cNvCxnSpPr/>
            <p:nvPr/>
          </p:nvCxnSpPr>
          <p:spPr>
            <a:xfrm>
              <a:off x="4305374" y="2407389"/>
              <a:ext cx="0" cy="172060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de seta reta 10"/>
            <p:cNvCxnSpPr/>
            <p:nvPr/>
          </p:nvCxnSpPr>
          <p:spPr>
            <a:xfrm>
              <a:off x="2925739" y="2492896"/>
              <a:ext cx="0" cy="16384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ector de seta reta 90"/>
            <p:cNvCxnSpPr/>
            <p:nvPr/>
          </p:nvCxnSpPr>
          <p:spPr>
            <a:xfrm>
              <a:off x="7018905" y="2407389"/>
              <a:ext cx="6035" cy="172060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upo 126"/>
            <p:cNvGrpSpPr/>
            <p:nvPr/>
          </p:nvGrpSpPr>
          <p:grpSpPr>
            <a:xfrm>
              <a:off x="251520" y="2389702"/>
              <a:ext cx="8003591" cy="2276645"/>
              <a:chOff x="86098" y="2423991"/>
              <a:chExt cx="8003591" cy="2276645"/>
            </a:xfrm>
          </p:grpSpPr>
          <p:sp>
            <p:nvSpPr>
              <p:cNvPr id="19" name="CaixaDeTexto 18"/>
              <p:cNvSpPr txBox="1"/>
              <p:nvPr/>
            </p:nvSpPr>
            <p:spPr>
              <a:xfrm>
                <a:off x="827584" y="2907521"/>
                <a:ext cx="1224136" cy="646331"/>
              </a:xfrm>
              <a:prstGeom prst="rect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2000" b="1">
                    <a:solidFill>
                      <a:srgbClr val="3016F2"/>
                    </a:solidFill>
                    <a:latin typeface="+mn-lt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</a:defRPr>
                </a:lvl9pPr>
              </a:lstStyle>
              <a:p>
                <a:r>
                  <a:rPr lang="pt-BR" sz="1200" dirty="0">
                    <a:solidFill>
                      <a:schemeClr val="bg1"/>
                    </a:solidFill>
                  </a:rPr>
                  <a:t>RELATÓRIO </a:t>
                </a:r>
                <a:r>
                  <a:rPr lang="pt-BR" sz="1200" dirty="0" smtClean="0">
                    <a:solidFill>
                      <a:schemeClr val="bg1"/>
                    </a:solidFill>
                  </a:rPr>
                  <a:t>QUADRIMESTRE</a:t>
                </a:r>
              </a:p>
              <a:p>
                <a:r>
                  <a:rPr lang="pt-BR" sz="1200" dirty="0" smtClean="0">
                    <a:solidFill>
                      <a:schemeClr val="bg1"/>
                    </a:solidFill>
                  </a:rPr>
                  <a:t>ANO ANTERIOR</a:t>
                </a:r>
                <a:endParaRPr lang="pt-BR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CaixaDeTexto 21"/>
              <p:cNvSpPr txBox="1"/>
              <p:nvPr/>
            </p:nvSpPr>
            <p:spPr>
              <a:xfrm>
                <a:off x="2231740" y="2907521"/>
                <a:ext cx="1057154" cy="523220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1200" b="1">
                    <a:solidFill>
                      <a:srgbClr val="3016F2"/>
                    </a:solidFill>
                    <a:latin typeface="+mn-lt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</a:defRPr>
                </a:lvl9pPr>
              </a:lstStyle>
              <a:p>
                <a:r>
                  <a:rPr lang="pt-BR" sz="1400" dirty="0" smtClean="0">
                    <a:solidFill>
                      <a:srgbClr val="006600"/>
                    </a:solidFill>
                  </a:rPr>
                  <a:t>RAG ANO ANTERIOR</a:t>
                </a:r>
                <a:endParaRPr lang="pt-BR" sz="1400" dirty="0">
                  <a:solidFill>
                    <a:srgbClr val="006600"/>
                  </a:solidFill>
                </a:endParaRPr>
              </a:p>
            </p:txBody>
          </p:sp>
          <p:cxnSp>
            <p:nvCxnSpPr>
              <p:cNvPr id="16" name="Conector reto 15"/>
              <p:cNvCxnSpPr/>
              <p:nvPr/>
            </p:nvCxnSpPr>
            <p:spPr>
              <a:xfrm flipV="1">
                <a:off x="1474102" y="2423991"/>
                <a:ext cx="1286215" cy="2110"/>
              </a:xfrm>
              <a:prstGeom prst="line">
                <a:avLst/>
              </a:prstGeom>
              <a:ln w="63500"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ector reto 16"/>
              <p:cNvCxnSpPr/>
              <p:nvPr/>
            </p:nvCxnSpPr>
            <p:spPr>
              <a:xfrm>
                <a:off x="2760317" y="2430080"/>
                <a:ext cx="1371018" cy="3166"/>
              </a:xfrm>
              <a:prstGeom prst="line">
                <a:avLst/>
              </a:prstGeom>
              <a:ln w="63500"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ector reto 17"/>
              <p:cNvCxnSpPr/>
              <p:nvPr/>
            </p:nvCxnSpPr>
            <p:spPr>
              <a:xfrm>
                <a:off x="4139952" y="2441677"/>
                <a:ext cx="1415639" cy="0"/>
              </a:xfrm>
              <a:prstGeom prst="line">
                <a:avLst/>
              </a:prstGeom>
              <a:ln w="63500"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ector reto 19"/>
              <p:cNvCxnSpPr/>
              <p:nvPr/>
            </p:nvCxnSpPr>
            <p:spPr>
              <a:xfrm flipV="1">
                <a:off x="5555591" y="2439570"/>
                <a:ext cx="1297892" cy="2107"/>
              </a:xfrm>
              <a:prstGeom prst="line">
                <a:avLst/>
              </a:prstGeom>
              <a:ln w="63500"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CaixaDeTexto 41"/>
              <p:cNvSpPr txBox="1"/>
              <p:nvPr/>
            </p:nvSpPr>
            <p:spPr>
              <a:xfrm>
                <a:off x="3504689" y="2907520"/>
                <a:ext cx="1270526" cy="646331"/>
              </a:xfrm>
              <a:prstGeom prst="rect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2000" b="1">
                    <a:solidFill>
                      <a:srgbClr val="3016F2"/>
                    </a:solidFill>
                    <a:latin typeface="+mn-lt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</a:defRPr>
                </a:lvl9pPr>
              </a:lstStyle>
              <a:p>
                <a:r>
                  <a:rPr lang="pt-BR" sz="1200" dirty="0">
                    <a:solidFill>
                      <a:schemeClr val="bg1"/>
                    </a:solidFill>
                  </a:rPr>
                  <a:t>RELATÓRIO </a:t>
                </a:r>
                <a:r>
                  <a:rPr lang="pt-BR" sz="1200" dirty="0" smtClean="0">
                    <a:solidFill>
                      <a:schemeClr val="bg1"/>
                    </a:solidFill>
                  </a:rPr>
                  <a:t>QUADRIMESTRE</a:t>
                </a:r>
              </a:p>
              <a:p>
                <a:r>
                  <a:rPr lang="pt-BR" sz="1200" dirty="0" smtClean="0">
                    <a:solidFill>
                      <a:schemeClr val="bg1"/>
                    </a:solidFill>
                  </a:rPr>
                  <a:t>ANO EXERCÍCIO</a:t>
                </a:r>
                <a:endParaRPr lang="pt-BR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CaixaDeTexto 51"/>
              <p:cNvSpPr txBox="1"/>
              <p:nvPr/>
            </p:nvSpPr>
            <p:spPr>
              <a:xfrm>
                <a:off x="2204696" y="4177416"/>
                <a:ext cx="1057154" cy="523220"/>
              </a:xfrm>
              <a:prstGeom prst="rect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1200" b="1">
                    <a:solidFill>
                      <a:srgbClr val="3016F2"/>
                    </a:solidFill>
                    <a:latin typeface="+mn-lt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</a:defRPr>
                </a:lvl9pPr>
              </a:lstStyle>
              <a:p>
                <a:r>
                  <a:rPr lang="pt-BR" sz="1400" dirty="0" smtClean="0">
                    <a:solidFill>
                      <a:srgbClr val="C00000"/>
                    </a:solidFill>
                  </a:rPr>
                  <a:t>RREO ANO EXERCÍCIO</a:t>
                </a:r>
                <a:endParaRPr lang="pt-BR" sz="14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7" name="CaixaDeTexto 66"/>
              <p:cNvSpPr txBox="1"/>
              <p:nvPr/>
            </p:nvSpPr>
            <p:spPr>
              <a:xfrm>
                <a:off x="6247450" y="2907521"/>
                <a:ext cx="1224136" cy="646331"/>
              </a:xfrm>
              <a:prstGeom prst="rect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2000" b="1">
                    <a:solidFill>
                      <a:srgbClr val="3016F2"/>
                    </a:solidFill>
                    <a:latin typeface="+mn-lt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</a:defRPr>
                </a:lvl9pPr>
              </a:lstStyle>
              <a:p>
                <a:r>
                  <a:rPr lang="pt-BR" sz="1200" dirty="0">
                    <a:solidFill>
                      <a:schemeClr val="bg1"/>
                    </a:solidFill>
                  </a:rPr>
                  <a:t>RELATÓRIO </a:t>
                </a:r>
                <a:r>
                  <a:rPr lang="pt-BR" sz="1200" dirty="0" smtClean="0">
                    <a:solidFill>
                      <a:schemeClr val="bg1"/>
                    </a:solidFill>
                  </a:rPr>
                  <a:t>QUADRIMESTRE</a:t>
                </a:r>
              </a:p>
              <a:p>
                <a:r>
                  <a:rPr lang="pt-BR" sz="1200" dirty="0" smtClean="0">
                    <a:solidFill>
                      <a:schemeClr val="bg1"/>
                    </a:solidFill>
                  </a:rPr>
                  <a:t>ANO EXERCÍCIO</a:t>
                </a:r>
                <a:endParaRPr lang="pt-BR" sz="12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72" name="Conector reto 71"/>
              <p:cNvCxnSpPr/>
              <p:nvPr/>
            </p:nvCxnSpPr>
            <p:spPr>
              <a:xfrm>
                <a:off x="6853483" y="2439570"/>
                <a:ext cx="1236206" cy="2108"/>
              </a:xfrm>
              <a:prstGeom prst="line">
                <a:avLst/>
              </a:prstGeom>
              <a:ln w="63500"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Conector reto 92"/>
              <p:cNvCxnSpPr/>
              <p:nvPr/>
            </p:nvCxnSpPr>
            <p:spPr>
              <a:xfrm>
                <a:off x="578339" y="2430080"/>
                <a:ext cx="874351" cy="0"/>
              </a:xfrm>
              <a:prstGeom prst="line">
                <a:avLst/>
              </a:prstGeom>
              <a:ln w="63500"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CaixaDeTexto 94"/>
              <p:cNvSpPr txBox="1"/>
              <p:nvPr/>
            </p:nvSpPr>
            <p:spPr>
              <a:xfrm>
                <a:off x="86098" y="4168597"/>
                <a:ext cx="1057154" cy="523220"/>
              </a:xfrm>
              <a:prstGeom prst="rect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>
                <a:defPPr>
                  <a:defRPr lang="pt-BR"/>
                </a:defPPr>
                <a:lvl1pPr algn="ctr">
                  <a:defRPr sz="1200" b="1">
                    <a:solidFill>
                      <a:srgbClr val="3016F2"/>
                    </a:solidFill>
                    <a:latin typeface="+mn-lt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</a:defRPr>
                </a:lvl9pPr>
              </a:lstStyle>
              <a:p>
                <a:r>
                  <a:rPr lang="pt-BR" sz="1400" dirty="0" smtClean="0">
                    <a:solidFill>
                      <a:srgbClr val="C00000"/>
                    </a:solidFill>
                  </a:rPr>
                  <a:t>RREO ANO ANTERIOR</a:t>
                </a:r>
                <a:endParaRPr lang="pt-BR" sz="1400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2" name="CaixaDeTexto 81"/>
            <p:cNvSpPr txBox="1"/>
            <p:nvPr/>
          </p:nvSpPr>
          <p:spPr>
            <a:xfrm>
              <a:off x="6452907" y="4131384"/>
              <a:ext cx="1057154" cy="523220"/>
            </a:xfrm>
            <a:prstGeom prst="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>
              <a:defPPr>
                <a:defRPr lang="pt-BR"/>
              </a:defPPr>
              <a:lvl1pPr algn="ctr">
                <a:defRPr sz="1200" b="1">
                  <a:solidFill>
                    <a:srgbClr val="3016F2"/>
                  </a:solidFill>
                  <a:latin typeface="+mn-lt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</a:defRPr>
              </a:lvl9pPr>
            </a:lstStyle>
            <a:p>
              <a:r>
                <a:rPr lang="pt-BR" sz="1400" dirty="0" smtClean="0">
                  <a:solidFill>
                    <a:srgbClr val="C00000"/>
                  </a:solidFill>
                </a:rPr>
                <a:t>RREO ANO EXERCÍCIO</a:t>
              </a:r>
              <a:endParaRPr lang="pt-BR" sz="1400" dirty="0">
                <a:solidFill>
                  <a:srgbClr val="C00000"/>
                </a:solidFill>
              </a:endParaRPr>
            </a:p>
          </p:txBody>
        </p:sp>
        <p:sp>
          <p:nvSpPr>
            <p:cNvPr id="83" name="CaixaDeTexto 82"/>
            <p:cNvSpPr txBox="1"/>
            <p:nvPr/>
          </p:nvSpPr>
          <p:spPr>
            <a:xfrm>
              <a:off x="7702344" y="4136809"/>
              <a:ext cx="1057154" cy="523220"/>
            </a:xfrm>
            <a:prstGeom prst="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>
              <a:defPPr>
                <a:defRPr lang="pt-BR"/>
              </a:defPPr>
              <a:lvl1pPr algn="ctr">
                <a:defRPr sz="1200" b="1">
                  <a:solidFill>
                    <a:srgbClr val="3016F2"/>
                  </a:solidFill>
                  <a:latin typeface="+mn-lt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</a:defRPr>
              </a:lvl9pPr>
            </a:lstStyle>
            <a:p>
              <a:r>
                <a:rPr lang="pt-BR" sz="1400" dirty="0" smtClean="0">
                  <a:solidFill>
                    <a:srgbClr val="C00000"/>
                  </a:solidFill>
                </a:rPr>
                <a:t>RREO ANO EXERCÍCIO</a:t>
              </a:r>
              <a:endParaRPr lang="pt-BR" sz="1400" dirty="0">
                <a:solidFill>
                  <a:srgbClr val="C00000"/>
                </a:solidFill>
              </a:endParaRPr>
            </a:p>
          </p:txBody>
        </p:sp>
        <p:sp>
          <p:nvSpPr>
            <p:cNvPr id="84" name="CaixaDeTexto 83"/>
            <p:cNvSpPr txBox="1"/>
            <p:nvPr/>
          </p:nvSpPr>
          <p:spPr>
            <a:xfrm>
              <a:off x="3802878" y="4127990"/>
              <a:ext cx="1057154" cy="523220"/>
            </a:xfrm>
            <a:prstGeom prst="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>
              <a:defPPr>
                <a:defRPr lang="pt-BR"/>
              </a:defPPr>
              <a:lvl1pPr algn="ctr">
                <a:defRPr sz="1200" b="1">
                  <a:solidFill>
                    <a:srgbClr val="3016F2"/>
                  </a:solidFill>
                  <a:latin typeface="+mn-lt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</a:defRPr>
              </a:lvl9pPr>
            </a:lstStyle>
            <a:p>
              <a:r>
                <a:rPr lang="pt-BR" sz="1400" dirty="0" smtClean="0">
                  <a:solidFill>
                    <a:srgbClr val="C00000"/>
                  </a:solidFill>
                </a:rPr>
                <a:t>RREO ANO EXERCÍCIO</a:t>
              </a:r>
              <a:endParaRPr lang="pt-BR" sz="1400" dirty="0">
                <a:solidFill>
                  <a:srgbClr val="C00000"/>
                </a:solidFill>
              </a:endParaRPr>
            </a:p>
          </p:txBody>
        </p:sp>
        <p:sp>
          <p:nvSpPr>
            <p:cNvPr id="85" name="CaixaDeTexto 84"/>
            <p:cNvSpPr txBox="1"/>
            <p:nvPr/>
          </p:nvSpPr>
          <p:spPr>
            <a:xfrm>
              <a:off x="5171030" y="4131384"/>
              <a:ext cx="1057154" cy="523220"/>
            </a:xfrm>
            <a:prstGeom prst="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>
              <a:defPPr>
                <a:defRPr lang="pt-BR"/>
              </a:defPPr>
              <a:lvl1pPr algn="ctr">
                <a:defRPr sz="1200" b="1">
                  <a:solidFill>
                    <a:srgbClr val="3016F2"/>
                  </a:solidFill>
                  <a:latin typeface="+mn-lt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</a:defRPr>
              </a:lvl9pPr>
            </a:lstStyle>
            <a:p>
              <a:r>
                <a:rPr lang="pt-BR" sz="1400" dirty="0" smtClean="0">
                  <a:solidFill>
                    <a:srgbClr val="C00000"/>
                  </a:solidFill>
                </a:rPr>
                <a:t>RREO ANO EXERCÍCIO</a:t>
              </a:r>
              <a:endParaRPr lang="pt-BR" sz="1400" dirty="0">
                <a:solidFill>
                  <a:srgbClr val="C00000"/>
                </a:solidFill>
              </a:endParaRPr>
            </a:p>
          </p:txBody>
        </p:sp>
        <p:cxnSp>
          <p:nvCxnSpPr>
            <p:cNvPr id="4" name="Conector de seta reta 3"/>
            <p:cNvCxnSpPr/>
            <p:nvPr/>
          </p:nvCxnSpPr>
          <p:spPr>
            <a:xfrm>
              <a:off x="743761" y="2492896"/>
              <a:ext cx="0" cy="1584176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ector de seta reta 6"/>
            <p:cNvCxnSpPr/>
            <p:nvPr/>
          </p:nvCxnSpPr>
          <p:spPr>
            <a:xfrm>
              <a:off x="1618112" y="2492896"/>
              <a:ext cx="0" cy="380335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de seta reta 8"/>
            <p:cNvCxnSpPr>
              <a:endCxn id="22" idx="0"/>
            </p:cNvCxnSpPr>
            <p:nvPr/>
          </p:nvCxnSpPr>
          <p:spPr>
            <a:xfrm>
              <a:off x="2925739" y="2492896"/>
              <a:ext cx="0" cy="380336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de seta reta 12"/>
            <p:cNvCxnSpPr/>
            <p:nvPr/>
          </p:nvCxnSpPr>
          <p:spPr>
            <a:xfrm>
              <a:off x="4305374" y="2492896"/>
              <a:ext cx="0" cy="380335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de seta reta 29"/>
            <p:cNvCxnSpPr/>
            <p:nvPr/>
          </p:nvCxnSpPr>
          <p:spPr>
            <a:xfrm>
              <a:off x="5708750" y="2407389"/>
              <a:ext cx="15378" cy="1723995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ector de seta reta 87"/>
            <p:cNvCxnSpPr/>
            <p:nvPr/>
          </p:nvCxnSpPr>
          <p:spPr>
            <a:xfrm>
              <a:off x="7018905" y="2492896"/>
              <a:ext cx="6035" cy="380335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ector de seta reta 93"/>
            <p:cNvCxnSpPr/>
            <p:nvPr/>
          </p:nvCxnSpPr>
          <p:spPr>
            <a:xfrm>
              <a:off x="8255111" y="2492896"/>
              <a:ext cx="0" cy="1584176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upo 38"/>
            <p:cNvGrpSpPr/>
            <p:nvPr/>
          </p:nvGrpSpPr>
          <p:grpSpPr>
            <a:xfrm>
              <a:off x="467544" y="1988840"/>
              <a:ext cx="504586" cy="200657"/>
              <a:chOff x="130831" y="3230115"/>
              <a:chExt cx="504586" cy="200657"/>
            </a:xfrm>
          </p:grpSpPr>
          <p:sp>
            <p:nvSpPr>
              <p:cNvPr id="74" name="Retângulo de cantos arredondados 73"/>
              <p:cNvSpPr/>
              <p:nvPr/>
            </p:nvSpPr>
            <p:spPr>
              <a:xfrm>
                <a:off x="130831" y="3230115"/>
                <a:ext cx="504586" cy="200657"/>
              </a:xfrm>
              <a:prstGeom prst="roundRect">
                <a:avLst>
                  <a:gd name="adj" fmla="val 1000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75" name="Retângulo 74"/>
              <p:cNvSpPr/>
              <p:nvPr/>
            </p:nvSpPr>
            <p:spPr>
              <a:xfrm>
                <a:off x="136708" y="3235992"/>
                <a:ext cx="492832" cy="188903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050" tIns="12700" rIns="1905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200" b="1" kern="1200" dirty="0" smtClean="0"/>
                  <a:t>JAN</a:t>
                </a:r>
                <a:endParaRPr lang="pt-BR" sz="1200" b="1" kern="1200" dirty="0"/>
              </a:p>
            </p:txBody>
          </p:sp>
        </p:grpSp>
        <p:grpSp>
          <p:nvGrpSpPr>
            <p:cNvPr id="41" name="Grupo 40"/>
            <p:cNvGrpSpPr/>
            <p:nvPr/>
          </p:nvGrpSpPr>
          <p:grpSpPr>
            <a:xfrm>
              <a:off x="1387231" y="1987217"/>
              <a:ext cx="504586" cy="200657"/>
              <a:chOff x="825451" y="2761914"/>
              <a:chExt cx="504586" cy="200657"/>
            </a:xfrm>
          </p:grpSpPr>
          <p:sp>
            <p:nvSpPr>
              <p:cNvPr id="71" name="Retângulo de cantos arredondados 70"/>
              <p:cNvSpPr/>
              <p:nvPr/>
            </p:nvSpPr>
            <p:spPr>
              <a:xfrm>
                <a:off x="825451" y="2761914"/>
                <a:ext cx="504586" cy="200657"/>
              </a:xfrm>
              <a:prstGeom prst="roundRect">
                <a:avLst>
                  <a:gd name="adj" fmla="val 1000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73" name="Retângulo 72"/>
              <p:cNvSpPr/>
              <p:nvPr/>
            </p:nvSpPr>
            <p:spPr>
              <a:xfrm>
                <a:off x="831328" y="2767791"/>
                <a:ext cx="492832" cy="188903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050" tIns="12700" rIns="1905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200" b="1" kern="1200" dirty="0" smtClean="0"/>
                  <a:t>FEV</a:t>
                </a:r>
                <a:endParaRPr lang="pt-BR" sz="1200" b="1" kern="1200" dirty="0"/>
              </a:p>
            </p:txBody>
          </p:sp>
        </p:grpSp>
        <p:grpSp>
          <p:nvGrpSpPr>
            <p:cNvPr id="43" name="Grupo 42"/>
            <p:cNvGrpSpPr/>
            <p:nvPr/>
          </p:nvGrpSpPr>
          <p:grpSpPr>
            <a:xfrm>
              <a:off x="2673446" y="1988840"/>
              <a:ext cx="504586" cy="200657"/>
              <a:chOff x="1520070" y="3230115"/>
              <a:chExt cx="504586" cy="200657"/>
            </a:xfrm>
          </p:grpSpPr>
          <p:sp>
            <p:nvSpPr>
              <p:cNvPr id="69" name="Retângulo de cantos arredondados 68"/>
              <p:cNvSpPr/>
              <p:nvPr/>
            </p:nvSpPr>
            <p:spPr>
              <a:xfrm>
                <a:off x="1520070" y="3230115"/>
                <a:ext cx="504586" cy="200657"/>
              </a:xfrm>
              <a:prstGeom prst="roundRect">
                <a:avLst>
                  <a:gd name="adj" fmla="val 1000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70" name="Retângulo 69"/>
              <p:cNvSpPr/>
              <p:nvPr/>
            </p:nvSpPr>
            <p:spPr>
              <a:xfrm>
                <a:off x="1525947" y="3235992"/>
                <a:ext cx="492832" cy="188903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050" tIns="12700" rIns="1905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200" b="1" kern="1200" dirty="0" smtClean="0"/>
                  <a:t>MAR</a:t>
                </a:r>
                <a:endParaRPr lang="pt-BR" sz="1200" b="1" kern="1200" dirty="0"/>
              </a:p>
            </p:txBody>
          </p:sp>
        </p:grpSp>
        <p:grpSp>
          <p:nvGrpSpPr>
            <p:cNvPr id="44" name="Grupo 43"/>
            <p:cNvGrpSpPr/>
            <p:nvPr/>
          </p:nvGrpSpPr>
          <p:grpSpPr>
            <a:xfrm>
              <a:off x="4030444" y="1987217"/>
              <a:ext cx="504586" cy="200657"/>
              <a:chOff x="2909310" y="3230115"/>
              <a:chExt cx="504586" cy="200657"/>
            </a:xfrm>
          </p:grpSpPr>
          <p:sp>
            <p:nvSpPr>
              <p:cNvPr id="65" name="Retângulo de cantos arredondados 64"/>
              <p:cNvSpPr/>
              <p:nvPr/>
            </p:nvSpPr>
            <p:spPr>
              <a:xfrm>
                <a:off x="2909310" y="3230115"/>
                <a:ext cx="504586" cy="200657"/>
              </a:xfrm>
              <a:prstGeom prst="roundRect">
                <a:avLst>
                  <a:gd name="adj" fmla="val 1000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68" name="Retângulo 67"/>
              <p:cNvSpPr/>
              <p:nvPr/>
            </p:nvSpPr>
            <p:spPr>
              <a:xfrm>
                <a:off x="2915187" y="3235992"/>
                <a:ext cx="492832" cy="188903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050" tIns="12700" rIns="1905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200" b="1" kern="1200" dirty="0" smtClean="0"/>
                  <a:t>MAI</a:t>
                </a:r>
                <a:endParaRPr lang="pt-BR" sz="1200" b="1" kern="1200" dirty="0"/>
              </a:p>
            </p:txBody>
          </p:sp>
        </p:grpSp>
        <p:grpSp>
          <p:nvGrpSpPr>
            <p:cNvPr id="45" name="Grupo 44"/>
            <p:cNvGrpSpPr/>
            <p:nvPr/>
          </p:nvGrpSpPr>
          <p:grpSpPr>
            <a:xfrm>
              <a:off x="5453191" y="1988840"/>
              <a:ext cx="504586" cy="200657"/>
              <a:chOff x="4298549" y="3230115"/>
              <a:chExt cx="504586" cy="200657"/>
            </a:xfrm>
          </p:grpSpPr>
          <p:sp>
            <p:nvSpPr>
              <p:cNvPr id="63" name="Retângulo de cantos arredondados 62"/>
              <p:cNvSpPr/>
              <p:nvPr/>
            </p:nvSpPr>
            <p:spPr>
              <a:xfrm>
                <a:off x="4298549" y="3230115"/>
                <a:ext cx="504586" cy="200657"/>
              </a:xfrm>
              <a:prstGeom prst="roundRect">
                <a:avLst>
                  <a:gd name="adj" fmla="val 1000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64" name="Retângulo 63"/>
              <p:cNvSpPr/>
              <p:nvPr/>
            </p:nvSpPr>
            <p:spPr>
              <a:xfrm>
                <a:off x="4304426" y="3235992"/>
                <a:ext cx="492832" cy="188903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050" tIns="12700" rIns="1905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200" b="1" kern="1200" dirty="0" smtClean="0"/>
                  <a:t>JUL</a:t>
                </a:r>
                <a:endParaRPr lang="pt-BR" sz="1200" b="1" kern="1200" dirty="0"/>
              </a:p>
            </p:txBody>
          </p:sp>
        </p:grpSp>
        <p:grpSp>
          <p:nvGrpSpPr>
            <p:cNvPr id="46" name="Grupo 45"/>
            <p:cNvGrpSpPr/>
            <p:nvPr/>
          </p:nvGrpSpPr>
          <p:grpSpPr>
            <a:xfrm>
              <a:off x="6083638" y="1356135"/>
              <a:ext cx="504586" cy="200657"/>
              <a:chOff x="4993169" y="2761914"/>
              <a:chExt cx="504586" cy="200657"/>
            </a:xfrm>
          </p:grpSpPr>
          <p:sp>
            <p:nvSpPr>
              <p:cNvPr id="61" name="Retângulo de cantos arredondados 60"/>
              <p:cNvSpPr/>
              <p:nvPr/>
            </p:nvSpPr>
            <p:spPr>
              <a:xfrm>
                <a:off x="4993169" y="2761914"/>
                <a:ext cx="504586" cy="200657"/>
              </a:xfrm>
              <a:prstGeom prst="roundRect">
                <a:avLst>
                  <a:gd name="adj" fmla="val 1000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62" name="Retângulo 61"/>
              <p:cNvSpPr/>
              <p:nvPr/>
            </p:nvSpPr>
            <p:spPr>
              <a:xfrm>
                <a:off x="4999046" y="2767791"/>
                <a:ext cx="492832" cy="188903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050" tIns="12700" rIns="1905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000" kern="1200" dirty="0" smtClean="0"/>
                  <a:t>AGOSTO</a:t>
                </a:r>
                <a:endParaRPr lang="pt-BR" sz="1000" kern="1200" dirty="0"/>
              </a:p>
            </p:txBody>
          </p:sp>
        </p:grpSp>
        <p:grpSp>
          <p:nvGrpSpPr>
            <p:cNvPr id="47" name="Grupo 46"/>
            <p:cNvGrpSpPr/>
            <p:nvPr/>
          </p:nvGrpSpPr>
          <p:grpSpPr>
            <a:xfrm>
              <a:off x="6772647" y="1994717"/>
              <a:ext cx="504586" cy="200657"/>
              <a:chOff x="5687789" y="3230115"/>
              <a:chExt cx="504586" cy="200657"/>
            </a:xfrm>
          </p:grpSpPr>
          <p:sp>
            <p:nvSpPr>
              <p:cNvPr id="59" name="Retângulo de cantos arredondados 58"/>
              <p:cNvSpPr/>
              <p:nvPr/>
            </p:nvSpPr>
            <p:spPr>
              <a:xfrm>
                <a:off x="5687789" y="3230115"/>
                <a:ext cx="504586" cy="200657"/>
              </a:xfrm>
              <a:prstGeom prst="roundRect">
                <a:avLst>
                  <a:gd name="adj" fmla="val 1000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60" name="Retângulo 59"/>
              <p:cNvSpPr/>
              <p:nvPr/>
            </p:nvSpPr>
            <p:spPr>
              <a:xfrm>
                <a:off x="5693666" y="3235992"/>
                <a:ext cx="492832" cy="188903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050" tIns="12700" rIns="1905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200" b="1" kern="1200" dirty="0" smtClean="0"/>
                  <a:t>SET</a:t>
                </a:r>
                <a:endParaRPr lang="pt-BR" sz="1200" b="1" kern="1200" dirty="0"/>
              </a:p>
            </p:txBody>
          </p:sp>
        </p:grpSp>
        <p:grpSp>
          <p:nvGrpSpPr>
            <p:cNvPr id="49" name="Grupo 48"/>
            <p:cNvGrpSpPr/>
            <p:nvPr/>
          </p:nvGrpSpPr>
          <p:grpSpPr>
            <a:xfrm>
              <a:off x="7450051" y="1340768"/>
              <a:ext cx="504586" cy="200657"/>
              <a:chOff x="6382408" y="2761914"/>
              <a:chExt cx="504586" cy="200657"/>
            </a:xfrm>
          </p:grpSpPr>
          <p:sp>
            <p:nvSpPr>
              <p:cNvPr id="57" name="Retângulo de cantos arredondados 56"/>
              <p:cNvSpPr/>
              <p:nvPr/>
            </p:nvSpPr>
            <p:spPr>
              <a:xfrm>
                <a:off x="6382408" y="2761914"/>
                <a:ext cx="504586" cy="200657"/>
              </a:xfrm>
              <a:prstGeom prst="roundRect">
                <a:avLst>
                  <a:gd name="adj" fmla="val 1000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58" name="Retângulo 57"/>
              <p:cNvSpPr/>
              <p:nvPr/>
            </p:nvSpPr>
            <p:spPr>
              <a:xfrm>
                <a:off x="6388285" y="2767791"/>
                <a:ext cx="492832" cy="188903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050" tIns="12700" rIns="1905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000" kern="1200" dirty="0" smtClean="0"/>
                  <a:t>OUT</a:t>
                </a:r>
                <a:endParaRPr lang="pt-BR" sz="1000" kern="1200" dirty="0"/>
              </a:p>
            </p:txBody>
          </p:sp>
        </p:grpSp>
        <p:grpSp>
          <p:nvGrpSpPr>
            <p:cNvPr id="50" name="Grupo 49"/>
            <p:cNvGrpSpPr/>
            <p:nvPr/>
          </p:nvGrpSpPr>
          <p:grpSpPr>
            <a:xfrm>
              <a:off x="7978628" y="2017497"/>
              <a:ext cx="504586" cy="200657"/>
              <a:chOff x="7077028" y="3230115"/>
              <a:chExt cx="504586" cy="200657"/>
            </a:xfrm>
          </p:grpSpPr>
          <p:sp>
            <p:nvSpPr>
              <p:cNvPr id="55" name="Retângulo de cantos arredondados 54"/>
              <p:cNvSpPr/>
              <p:nvPr/>
            </p:nvSpPr>
            <p:spPr>
              <a:xfrm>
                <a:off x="7077028" y="3230115"/>
                <a:ext cx="504586" cy="200657"/>
              </a:xfrm>
              <a:prstGeom prst="roundRect">
                <a:avLst>
                  <a:gd name="adj" fmla="val 1000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56" name="Retângulo 55"/>
              <p:cNvSpPr/>
              <p:nvPr/>
            </p:nvSpPr>
            <p:spPr>
              <a:xfrm>
                <a:off x="7082905" y="3235992"/>
                <a:ext cx="492832" cy="188903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050" tIns="12700" rIns="1905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200" b="1" kern="1200" dirty="0" smtClean="0"/>
                  <a:t>NOV</a:t>
                </a:r>
                <a:endParaRPr lang="pt-BR" sz="1200" b="1" kern="1200" dirty="0"/>
              </a:p>
            </p:txBody>
          </p:sp>
        </p:grpSp>
        <p:grpSp>
          <p:nvGrpSpPr>
            <p:cNvPr id="51" name="Grupo 50"/>
            <p:cNvGrpSpPr/>
            <p:nvPr/>
          </p:nvGrpSpPr>
          <p:grpSpPr>
            <a:xfrm>
              <a:off x="8435116" y="1340768"/>
              <a:ext cx="504586" cy="200657"/>
              <a:chOff x="7771648" y="2761914"/>
              <a:chExt cx="504586" cy="200657"/>
            </a:xfrm>
          </p:grpSpPr>
          <p:sp>
            <p:nvSpPr>
              <p:cNvPr id="53" name="Retângulo de cantos arredondados 52"/>
              <p:cNvSpPr/>
              <p:nvPr/>
            </p:nvSpPr>
            <p:spPr>
              <a:xfrm>
                <a:off x="7771648" y="2761914"/>
                <a:ext cx="504586" cy="200657"/>
              </a:xfrm>
              <a:prstGeom prst="roundRect">
                <a:avLst>
                  <a:gd name="adj" fmla="val 1000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54" name="Retângulo 53"/>
              <p:cNvSpPr/>
              <p:nvPr/>
            </p:nvSpPr>
            <p:spPr>
              <a:xfrm>
                <a:off x="7777525" y="2767791"/>
                <a:ext cx="492832" cy="188903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050" tIns="12700" rIns="1905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000" kern="1200" dirty="0" smtClean="0"/>
                  <a:t>DEZ</a:t>
                </a:r>
                <a:endParaRPr lang="pt-BR" sz="1000" kern="1200" dirty="0"/>
              </a:p>
            </p:txBody>
          </p:sp>
        </p:grpSp>
        <p:grpSp>
          <p:nvGrpSpPr>
            <p:cNvPr id="76" name="Grupo 75"/>
            <p:cNvGrpSpPr/>
            <p:nvPr/>
          </p:nvGrpSpPr>
          <p:grpSpPr>
            <a:xfrm>
              <a:off x="3484646" y="1340768"/>
              <a:ext cx="504586" cy="200657"/>
              <a:chOff x="2214690" y="2761914"/>
              <a:chExt cx="504586" cy="200657"/>
            </a:xfrm>
          </p:grpSpPr>
          <p:sp>
            <p:nvSpPr>
              <p:cNvPr id="77" name="Retângulo de cantos arredondados 76"/>
              <p:cNvSpPr/>
              <p:nvPr/>
            </p:nvSpPr>
            <p:spPr>
              <a:xfrm>
                <a:off x="2214690" y="2761914"/>
                <a:ext cx="504586" cy="200657"/>
              </a:xfrm>
              <a:prstGeom prst="roundRect">
                <a:avLst>
                  <a:gd name="adj" fmla="val 1000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78" name="Retângulo 77"/>
              <p:cNvSpPr/>
              <p:nvPr/>
            </p:nvSpPr>
            <p:spPr>
              <a:xfrm>
                <a:off x="2220567" y="2767791"/>
                <a:ext cx="492832" cy="188903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050" tIns="12700" rIns="1905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000" kern="1200" dirty="0" smtClean="0"/>
                  <a:t>ABRIL</a:t>
                </a:r>
                <a:endParaRPr lang="pt-BR" sz="1000" kern="1200" dirty="0"/>
              </a:p>
            </p:txBody>
          </p:sp>
        </p:grpSp>
        <p:grpSp>
          <p:nvGrpSpPr>
            <p:cNvPr id="80" name="Grupo 79"/>
            <p:cNvGrpSpPr/>
            <p:nvPr/>
          </p:nvGrpSpPr>
          <p:grpSpPr>
            <a:xfrm>
              <a:off x="4715486" y="1340768"/>
              <a:ext cx="504586" cy="200657"/>
              <a:chOff x="3603930" y="2761914"/>
              <a:chExt cx="504586" cy="200657"/>
            </a:xfrm>
          </p:grpSpPr>
          <p:sp>
            <p:nvSpPr>
              <p:cNvPr id="81" name="Retângulo de cantos arredondados 80"/>
              <p:cNvSpPr/>
              <p:nvPr/>
            </p:nvSpPr>
            <p:spPr>
              <a:xfrm>
                <a:off x="3603930" y="2761914"/>
                <a:ext cx="504586" cy="200657"/>
              </a:xfrm>
              <a:prstGeom prst="roundRect">
                <a:avLst>
                  <a:gd name="adj" fmla="val 1000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86" name="Retângulo 85"/>
              <p:cNvSpPr/>
              <p:nvPr/>
            </p:nvSpPr>
            <p:spPr>
              <a:xfrm>
                <a:off x="3609807" y="2767791"/>
                <a:ext cx="492832" cy="188903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19050" tIns="12700" rIns="19050" bIns="12700" numCol="1" spcCol="1270" anchor="ctr" anchorCtr="0">
                <a:no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1000" kern="1200" dirty="0" smtClean="0"/>
                  <a:t>JUN</a:t>
                </a:r>
                <a:endParaRPr lang="pt-BR" sz="1000" kern="1200" dirty="0"/>
              </a:p>
            </p:txBody>
          </p:sp>
        </p:grpSp>
        <p:sp>
          <p:nvSpPr>
            <p:cNvPr id="89" name="Seta circular 88"/>
            <p:cNvSpPr/>
            <p:nvPr/>
          </p:nvSpPr>
          <p:spPr>
            <a:xfrm>
              <a:off x="1835696" y="1792739"/>
              <a:ext cx="921082" cy="650171"/>
            </a:xfrm>
            <a:prstGeom prst="circularArrow">
              <a:avLst>
                <a:gd name="adj1" fmla="val 2063"/>
                <a:gd name="adj2" fmla="val 247575"/>
                <a:gd name="adj3" fmla="val 19576914"/>
                <a:gd name="adj4" fmla="val 12575511"/>
                <a:gd name="adj5" fmla="val 6723"/>
              </a:avLst>
            </a:prstGeom>
            <a:ln w="12700">
              <a:solidFill>
                <a:schemeClr val="accent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0" name="Forma 89"/>
            <p:cNvSpPr/>
            <p:nvPr/>
          </p:nvSpPr>
          <p:spPr>
            <a:xfrm>
              <a:off x="3202275" y="1556792"/>
              <a:ext cx="865669" cy="768584"/>
            </a:xfrm>
            <a:prstGeom prst="leftCircularArrow">
              <a:avLst>
                <a:gd name="adj1" fmla="val 2323"/>
                <a:gd name="adj2" fmla="val 280328"/>
                <a:gd name="adj3" fmla="val 2055839"/>
                <a:gd name="adj4" fmla="val 9024489"/>
                <a:gd name="adj5" fmla="val 2710"/>
              </a:avLst>
            </a:prstGeom>
            <a:ln w="12700">
              <a:solidFill>
                <a:schemeClr val="accent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2" name="Seta circular 91"/>
            <p:cNvSpPr/>
            <p:nvPr/>
          </p:nvSpPr>
          <p:spPr>
            <a:xfrm>
              <a:off x="4529154" y="1864747"/>
              <a:ext cx="949790" cy="700157"/>
            </a:xfrm>
            <a:prstGeom prst="circularArrow">
              <a:avLst>
                <a:gd name="adj1" fmla="val 2063"/>
                <a:gd name="adj2" fmla="val 247575"/>
                <a:gd name="adj3" fmla="val 19576914"/>
                <a:gd name="adj4" fmla="val 12575511"/>
                <a:gd name="adj5" fmla="val 2407"/>
              </a:avLst>
            </a:prstGeom>
            <a:ln w="12700">
              <a:solidFill>
                <a:schemeClr val="accent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6" name="Forma 95"/>
            <p:cNvSpPr/>
            <p:nvPr/>
          </p:nvSpPr>
          <p:spPr>
            <a:xfrm>
              <a:off x="5951900" y="1578627"/>
              <a:ext cx="865669" cy="768584"/>
            </a:xfrm>
            <a:prstGeom prst="leftCircularArrow">
              <a:avLst>
                <a:gd name="adj1" fmla="val 2323"/>
                <a:gd name="adj2" fmla="val 280328"/>
                <a:gd name="adj3" fmla="val 2055839"/>
                <a:gd name="adj4" fmla="val 9024489"/>
                <a:gd name="adj5" fmla="val 2710"/>
              </a:avLst>
            </a:prstGeom>
            <a:ln w="12700">
              <a:solidFill>
                <a:schemeClr val="accent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7" name="Seta circular 96"/>
            <p:cNvSpPr/>
            <p:nvPr/>
          </p:nvSpPr>
          <p:spPr>
            <a:xfrm>
              <a:off x="7241803" y="1870288"/>
              <a:ext cx="921082" cy="650171"/>
            </a:xfrm>
            <a:prstGeom prst="circularArrow">
              <a:avLst>
                <a:gd name="adj1" fmla="val 2063"/>
                <a:gd name="adj2" fmla="val 247575"/>
                <a:gd name="adj3" fmla="val 19576914"/>
                <a:gd name="adj4" fmla="val 12575511"/>
                <a:gd name="adj5" fmla="val 2407"/>
              </a:avLst>
            </a:prstGeom>
            <a:ln w="12700">
              <a:solidFill>
                <a:schemeClr val="accent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8" name="Forma 97"/>
            <p:cNvSpPr/>
            <p:nvPr/>
          </p:nvSpPr>
          <p:spPr>
            <a:xfrm>
              <a:off x="780096" y="1700808"/>
              <a:ext cx="767567" cy="648072"/>
            </a:xfrm>
            <a:prstGeom prst="leftCircularArrow">
              <a:avLst>
                <a:gd name="adj1" fmla="val 2323"/>
                <a:gd name="adj2" fmla="val 280328"/>
                <a:gd name="adj3" fmla="val 2055839"/>
                <a:gd name="adj4" fmla="val 9024489"/>
                <a:gd name="adj5" fmla="val 2710"/>
              </a:avLst>
            </a:prstGeom>
            <a:ln w="12700">
              <a:solidFill>
                <a:schemeClr val="accent1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="" xmlns:p14="http://schemas.microsoft.com/office/powerpoint/2010/main" val="156055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5508104" y="6342061"/>
            <a:ext cx="17510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lang="pt-BR" sz="1400" dirty="0">
                <a:latin typeface="Calibri" pitchFamily="34" charset="0"/>
                <a:ea typeface="Times New Roman" pitchFamily="18" charset="0"/>
                <a:cs typeface="Arial" charset="0"/>
              </a:rPr>
              <a:t>Elaboração: SGEP/MS</a:t>
            </a:r>
            <a:endParaRPr lang="pt-BR" sz="3600" dirty="0">
              <a:latin typeface="Calibri" pitchFamily="34" charset="0"/>
              <a:ea typeface="Times New Roman" pitchFamily="18" charset="0"/>
              <a:cs typeface="Arial" charset="0"/>
            </a:endParaRPr>
          </a:p>
        </p:txBody>
      </p:sp>
      <p:sp>
        <p:nvSpPr>
          <p:cNvPr id="24579" name="Título 1"/>
          <p:cNvSpPr>
            <a:spLocks noGrp="1"/>
          </p:cNvSpPr>
          <p:nvPr>
            <p:ph type="title"/>
          </p:nvPr>
        </p:nvSpPr>
        <p:spPr>
          <a:xfrm>
            <a:off x="214313" y="5085184"/>
            <a:ext cx="2990850" cy="1071563"/>
          </a:xfrm>
        </p:spPr>
        <p:txBody>
          <a:bodyPr/>
          <a:lstStyle/>
          <a:p>
            <a:pPr eaLnBrk="1" hangingPunct="1"/>
            <a:r>
              <a:rPr lang="pt-BR" sz="4000" b="1" dirty="0" smtClean="0">
                <a:solidFill>
                  <a:srgbClr val="FF0000"/>
                </a:solidFill>
                <a:hlinkClick r:id="rId3" action="ppaction://hlinkfile"/>
              </a:rPr>
              <a:t> </a:t>
            </a:r>
            <a:r>
              <a:rPr lang="pt-BR" sz="4000" b="1" dirty="0" smtClean="0">
                <a:solidFill>
                  <a:srgbClr val="FF0000"/>
                </a:solidFill>
                <a:hlinkClick r:id="rId4"/>
              </a:rPr>
              <a:t>ACESSO AO</a:t>
            </a:r>
            <a:endParaRPr lang="pt-BR" sz="4000" b="1" dirty="0" smtClean="0">
              <a:solidFill>
                <a:srgbClr val="FF0000"/>
              </a:solidFill>
              <a:hlinkClick r:id="rId3" action="ppaction://hlinkfile"/>
            </a:endParaRPr>
          </a:p>
        </p:txBody>
      </p:sp>
      <p:sp>
        <p:nvSpPr>
          <p:cNvPr id="24580" name="CaixaDeTexto 2"/>
          <p:cNvSpPr txBox="1">
            <a:spLocks noChangeArrowheads="1"/>
          </p:cNvSpPr>
          <p:nvPr/>
        </p:nvSpPr>
        <p:spPr bwMode="auto">
          <a:xfrm>
            <a:off x="401357" y="836712"/>
            <a:ext cx="850106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2800" b="1" dirty="0">
              <a:solidFill>
                <a:schemeClr val="tx2"/>
              </a:solidFill>
              <a:latin typeface="Calibri" pitchFamily="34" charset="0"/>
            </a:endParaRPr>
          </a:p>
          <a:p>
            <a:r>
              <a:rPr lang="pt-BR" sz="2800" dirty="0" smtClean="0">
                <a:solidFill>
                  <a:schemeClr val="tx2"/>
                </a:solidFill>
                <a:latin typeface="Calibri" pitchFamily="34" charset="0"/>
                <a:hlinkClick r:id="rId5" action="ppaction://hlinkfile"/>
              </a:rPr>
              <a:t>ESTRUTURA PARA O RELATÓRIO DETALHADO DO QUADRIMESTRE.</a:t>
            </a:r>
            <a:r>
              <a:rPr lang="pt-BR" sz="2800" smtClean="0">
                <a:solidFill>
                  <a:schemeClr val="tx2"/>
                </a:solidFill>
                <a:latin typeface="Calibri" pitchFamily="34" charset="0"/>
                <a:hlinkClick r:id="rId5" action="ppaction://hlinkfile"/>
              </a:rPr>
              <a:t>docx</a:t>
            </a:r>
            <a:endParaRPr lang="pt-BR" sz="2800" dirty="0">
              <a:solidFill>
                <a:schemeClr val="tx2"/>
              </a:solidFill>
              <a:latin typeface="Calibri" pitchFamily="34" charset="0"/>
            </a:endParaRPr>
          </a:p>
          <a:p>
            <a:endParaRPr lang="pt-BR" sz="2800" b="1" dirty="0">
              <a:solidFill>
                <a:schemeClr val="tx2"/>
              </a:solidFill>
              <a:latin typeface="Calibri" pitchFamily="34" charset="0"/>
            </a:endParaRPr>
          </a:p>
          <a:p>
            <a:r>
              <a:rPr lang="pt-BR" sz="2800" b="1" dirty="0">
                <a:solidFill>
                  <a:schemeClr val="tx2"/>
                </a:solidFill>
                <a:latin typeface="Calibri" pitchFamily="34" charset="0"/>
              </a:rPr>
              <a:t>         </a:t>
            </a:r>
            <a:r>
              <a:rPr lang="pt-BR" sz="2800" b="1" dirty="0" smtClean="0">
                <a:solidFill>
                  <a:schemeClr val="tx2"/>
                </a:solidFill>
                <a:latin typeface="Calibri" pitchFamily="34" charset="0"/>
              </a:rPr>
              <a:t>                </a:t>
            </a:r>
            <a:endParaRPr lang="pt-BR" sz="2800" b="1" dirty="0">
              <a:solidFill>
                <a:schemeClr val="tx2"/>
              </a:solidFill>
              <a:latin typeface="Calibri" pitchFamily="34" charset="0"/>
            </a:endParaRPr>
          </a:p>
          <a:p>
            <a:endParaRPr lang="pt-BR" sz="2800" b="1" dirty="0">
              <a:solidFill>
                <a:schemeClr val="tx2"/>
              </a:solidFill>
              <a:latin typeface="Calibri" pitchFamily="34" charset="0"/>
            </a:endParaRPr>
          </a:p>
          <a:p>
            <a:r>
              <a:rPr lang="pt-BR" sz="2800" b="1" dirty="0" smtClean="0">
                <a:solidFill>
                  <a:schemeClr val="tx2"/>
                </a:solidFill>
                <a:latin typeface="Calibri" pitchFamily="34" charset="0"/>
              </a:rPr>
              <a:t>SARGSUS      </a:t>
            </a:r>
            <a:r>
              <a:rPr lang="pt-BR" sz="2800" dirty="0">
                <a:solidFill>
                  <a:schemeClr val="tx2"/>
                </a:solidFill>
                <a:latin typeface="Calibri" pitchFamily="34" charset="0"/>
                <a:hlinkClick r:id="rId6"/>
              </a:rPr>
              <a:t>www.saude.gov.br/sargsus</a:t>
            </a:r>
            <a:endParaRPr lang="pt-BR" sz="2800" dirty="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24581" name="Picture 2" descr="http://portal.saude.gov.br/portal/arquivos/jpg/botao_saugsus_demags.jpg">
            <a:hlinkClick r:id="rId7" action="ppaction://hlinkfile" tooltip="SARGSUS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35006" y="5157192"/>
            <a:ext cx="34702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eta para a direita listrada 3"/>
          <p:cNvSpPr/>
          <p:nvPr/>
        </p:nvSpPr>
        <p:spPr>
          <a:xfrm>
            <a:off x="3539050" y="5413561"/>
            <a:ext cx="1112838" cy="647700"/>
          </a:xfrm>
          <a:prstGeom prst="stripedRightArrow">
            <a:avLst/>
          </a:prstGeom>
          <a:gradFill>
            <a:gsLst>
              <a:gs pos="60850">
                <a:schemeClr val="accent6">
                  <a:lumMod val="60000"/>
                  <a:lumOff val="40000"/>
                </a:schemeClr>
              </a:gs>
              <a:gs pos="0">
                <a:schemeClr val="accent6">
                  <a:lumMod val="75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2" name="CaixaDeTexto 1"/>
          <p:cNvSpPr txBox="1"/>
          <p:nvPr/>
        </p:nvSpPr>
        <p:spPr>
          <a:xfrm>
            <a:off x="6442051" y="475708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Estático</a:t>
            </a:r>
            <a:endParaRPr lang="pt-BR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07591" y="4972526"/>
            <a:ext cx="2346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Ambiente Treinamento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335675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aixaDeTexto 4"/>
          <p:cNvSpPr txBox="1">
            <a:spLocks noChangeArrowheads="1"/>
          </p:cNvSpPr>
          <p:nvPr/>
        </p:nvSpPr>
        <p:spPr bwMode="auto">
          <a:xfrm>
            <a:off x="683568" y="3304143"/>
            <a:ext cx="7848600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pt-BR" sz="3600" dirty="0" smtClean="0">
                <a:solidFill>
                  <a:srgbClr val="002060"/>
                </a:solidFill>
                <a:latin typeface="Andalus" pitchFamily="18" charset="-78"/>
                <a:ea typeface="+mj-ea"/>
                <a:cs typeface="Andalus" pitchFamily="18" charset="-78"/>
                <a:hlinkClick r:id="rId2"/>
              </a:rPr>
              <a:t>www.saude.gov.br/sgep</a:t>
            </a:r>
            <a:r>
              <a:rPr lang="pt-BR" sz="3600" dirty="0" smtClean="0">
                <a:solidFill>
                  <a:srgbClr val="002060"/>
                </a:solidFill>
                <a:latin typeface="Andalus" pitchFamily="18" charset="-78"/>
                <a:ea typeface="+mj-ea"/>
                <a:cs typeface="Andalus" pitchFamily="18" charset="-78"/>
              </a:rPr>
              <a:t> </a:t>
            </a:r>
            <a:endParaRPr lang="pt-BR" sz="3600" dirty="0">
              <a:solidFill>
                <a:srgbClr val="002060"/>
              </a:solidFill>
              <a:latin typeface="Andalus" pitchFamily="18" charset="-78"/>
              <a:ea typeface="+mj-ea"/>
              <a:cs typeface="Andalus" pitchFamily="18" charset="-78"/>
            </a:endParaRPr>
          </a:p>
          <a:p>
            <a:pPr algn="ctr">
              <a:defRPr/>
            </a:pPr>
            <a:endParaRPr lang="pt-BR" sz="1200" dirty="0" smtClean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pt-BR" sz="3600" dirty="0" smtClean="0">
                <a:solidFill>
                  <a:srgbClr val="002060"/>
                </a:solidFill>
                <a:latin typeface="Andalus" pitchFamily="18" charset="-78"/>
                <a:cs typeface="Andalus" pitchFamily="18" charset="-78"/>
                <a:hlinkClick r:id="rId3"/>
              </a:rPr>
              <a:t>dai@saude.gob.br</a:t>
            </a:r>
            <a:endParaRPr lang="pt-BR" sz="3600" dirty="0" smtClean="0">
              <a:solidFill>
                <a:srgbClr val="002060"/>
              </a:solidFill>
              <a:latin typeface="Andalus" pitchFamily="18" charset="-78"/>
              <a:cs typeface="Andalus" pitchFamily="18" charset="-78"/>
            </a:endParaRPr>
          </a:p>
          <a:p>
            <a:pPr algn="ctr">
              <a:defRPr/>
            </a:pPr>
            <a:endParaRPr lang="pt-BR" sz="2400" dirty="0" smtClean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pt-BR" sz="2800" dirty="0" smtClean="0">
                <a:solidFill>
                  <a:srgbClr val="002060"/>
                </a:solidFill>
                <a:latin typeface="Andalus" pitchFamily="18" charset="-78"/>
                <a:ea typeface="+mj-ea"/>
                <a:cs typeface="Andalus" pitchFamily="18" charset="-78"/>
              </a:rPr>
              <a:t>José Carlos de Oliveira</a:t>
            </a:r>
          </a:p>
          <a:p>
            <a:pPr algn="ctr">
              <a:defRPr/>
            </a:pPr>
            <a:r>
              <a:rPr lang="pt-BR" sz="2400" dirty="0" smtClean="0">
                <a:solidFill>
                  <a:srgbClr val="002060"/>
                </a:solidFill>
                <a:latin typeface="Andalus" pitchFamily="18" charset="-78"/>
                <a:ea typeface="+mj-ea"/>
                <a:cs typeface="Andalus" pitchFamily="18" charset="-78"/>
              </a:rPr>
              <a:t>Departamento de Articulação </a:t>
            </a:r>
            <a:r>
              <a:rPr lang="pt-BR" sz="2400" dirty="0" err="1" smtClean="0">
                <a:solidFill>
                  <a:srgbClr val="002060"/>
                </a:solidFill>
                <a:latin typeface="Andalus" pitchFamily="18" charset="-78"/>
                <a:ea typeface="+mj-ea"/>
                <a:cs typeface="Andalus" pitchFamily="18" charset="-78"/>
              </a:rPr>
              <a:t>Interfederativa</a:t>
            </a:r>
            <a:r>
              <a:rPr lang="pt-BR" sz="2400" dirty="0" smtClean="0">
                <a:solidFill>
                  <a:srgbClr val="002060"/>
                </a:solidFill>
                <a:latin typeface="Andalus" pitchFamily="18" charset="-78"/>
                <a:ea typeface="+mj-ea"/>
                <a:cs typeface="Andalus" pitchFamily="18" charset="-78"/>
              </a:rPr>
              <a:t> –DAI/SGEP/MS</a:t>
            </a:r>
          </a:p>
          <a:p>
            <a:pPr algn="ctr">
              <a:defRPr/>
            </a:pPr>
            <a:r>
              <a:rPr lang="pt-BR" sz="2400" dirty="0" smtClean="0">
                <a:solidFill>
                  <a:srgbClr val="002060"/>
                </a:solidFill>
                <a:latin typeface="Andalus" pitchFamily="18" charset="-78"/>
                <a:ea typeface="+mj-ea"/>
                <a:cs typeface="Andalus" pitchFamily="18" charset="-78"/>
              </a:rPr>
              <a:t>61 3315-3286</a:t>
            </a:r>
            <a:endParaRPr lang="pt-BR" sz="2400" dirty="0" smtClean="0">
              <a:solidFill>
                <a:srgbClr val="00206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0" y="2492896"/>
            <a:ext cx="9144000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5000" b="1">
                <a:solidFill>
                  <a:srgbClr val="002060"/>
                </a:solidFill>
                <a:latin typeface="Andalus" pitchFamily="18" charset="-78"/>
                <a:ea typeface="+mj-ea"/>
                <a:cs typeface="Andalus" pitchFamily="18" charset="-78"/>
              </a:defRPr>
            </a:lvl1pPr>
            <a:lvl2pPr algn="ctr" eaLnBrk="0" hangingPunct="0">
              <a:defRPr sz="4400"/>
            </a:lvl2pPr>
            <a:lvl3pPr algn="ctr" eaLnBrk="0" hangingPunct="0">
              <a:defRPr sz="4400"/>
            </a:lvl3pPr>
            <a:lvl4pPr algn="ctr" eaLnBrk="0" hangingPunct="0">
              <a:defRPr sz="4400"/>
            </a:lvl4pPr>
            <a:lvl5pPr algn="ctr" eaLnBrk="0" hangingPunct="0">
              <a:defRPr sz="4400"/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/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/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/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/>
            </a:lvl9pPr>
          </a:lstStyle>
          <a:p>
            <a:r>
              <a:rPr lang="pt-BR" sz="3200" b="0" dirty="0" smtClean="0"/>
              <a:t>SARGSUS</a:t>
            </a:r>
            <a:endParaRPr lang="pt-BR" sz="3200" b="0" dirty="0"/>
          </a:p>
        </p:txBody>
      </p:sp>
    </p:spTree>
    <p:extLst>
      <p:ext uri="{BB962C8B-B14F-4D97-AF65-F5344CB8AC3E}">
        <p14:creationId xmlns="" xmlns:p14="http://schemas.microsoft.com/office/powerpoint/2010/main" val="9083262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tângulo 13"/>
          <p:cNvSpPr/>
          <p:nvPr/>
        </p:nvSpPr>
        <p:spPr>
          <a:xfrm>
            <a:off x="1353094" y="620688"/>
            <a:ext cx="609922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 smtClean="0">
                <a:solidFill>
                  <a:schemeClr val="bg1"/>
                </a:solidFill>
              </a:rPr>
              <a:t>ACÓRDÃO TCU nº 1459/11</a:t>
            </a:r>
            <a:endParaRPr lang="pt-BR" sz="2400" b="1" dirty="0">
              <a:solidFill>
                <a:schemeClr val="bg1"/>
              </a:solidFill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340768"/>
            <a:ext cx="6048672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5207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tângulo 13"/>
          <p:cNvSpPr/>
          <p:nvPr/>
        </p:nvSpPr>
        <p:spPr>
          <a:xfrm>
            <a:off x="1353094" y="620688"/>
            <a:ext cx="609922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 smtClean="0">
                <a:solidFill>
                  <a:schemeClr val="bg1"/>
                </a:solidFill>
              </a:rPr>
              <a:t>PORTARIA Nº 575/12</a:t>
            </a:r>
            <a:endParaRPr lang="pt-BR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2047874"/>
            <a:ext cx="8258175" cy="4045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4791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ítulo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572500" cy="1066800"/>
          </a:xfrm>
        </p:spPr>
        <p:txBody>
          <a:bodyPr/>
          <a:lstStyle/>
          <a:p>
            <a:pPr eaLnBrk="1" hangingPunct="1">
              <a:defRPr/>
            </a:pPr>
            <a:r>
              <a:rPr lang="pt-BR" sz="2800" b="1" dirty="0">
                <a:solidFill>
                  <a:srgbClr val="002060"/>
                </a:solidFill>
                <a:latin typeface="Arial" charset="0"/>
                <a:ea typeface="+mn-ea"/>
                <a:cs typeface="+mn-cs"/>
              </a:rPr>
              <a:t>SARGSUS</a:t>
            </a:r>
            <a:br>
              <a:rPr lang="pt-BR" sz="2800" b="1" dirty="0">
                <a:solidFill>
                  <a:srgbClr val="002060"/>
                </a:solidFill>
                <a:latin typeface="Arial" charset="0"/>
                <a:ea typeface="+mn-ea"/>
                <a:cs typeface="+mn-cs"/>
              </a:rPr>
            </a:br>
            <a:r>
              <a:rPr lang="pt-BR" sz="2800" b="1" dirty="0">
                <a:solidFill>
                  <a:srgbClr val="002060"/>
                </a:solidFill>
                <a:latin typeface="Arial" charset="0"/>
                <a:ea typeface="+mn-ea"/>
                <a:cs typeface="+mn-cs"/>
              </a:rPr>
              <a:t>Interoperabilidade com </a:t>
            </a:r>
            <a:r>
              <a:rPr lang="pt-BR" sz="2800" b="1" dirty="0" smtClean="0">
                <a:solidFill>
                  <a:srgbClr val="002060"/>
                </a:solidFill>
                <a:latin typeface="Arial" charset="0"/>
                <a:ea typeface="+mn-ea"/>
                <a:cs typeface="+mn-cs"/>
              </a:rPr>
              <a:t>Sistemas de Informação</a:t>
            </a:r>
            <a:endParaRPr lang="pt-BR" sz="2800" b="1" dirty="0">
              <a:solidFill>
                <a:srgbClr val="002060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85" y="1357312"/>
            <a:ext cx="9036496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/>
          <p:nvPr/>
        </p:nvSpPr>
        <p:spPr>
          <a:xfrm>
            <a:off x="285750" y="3789363"/>
            <a:ext cx="2198688" cy="1800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4" name="Retângulo 3"/>
          <p:cNvSpPr/>
          <p:nvPr/>
        </p:nvSpPr>
        <p:spPr>
          <a:xfrm>
            <a:off x="1258888" y="6092825"/>
            <a:ext cx="6697662" cy="7207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00422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" name="Tabela 12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5412334"/>
              </p:ext>
            </p:extLst>
          </p:nvPr>
        </p:nvGraphicFramePr>
        <p:xfrm>
          <a:off x="0" y="495837"/>
          <a:ext cx="9144000" cy="636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4008"/>
                <a:gridCol w="4499992"/>
              </a:tblGrid>
              <a:tr h="1156866">
                <a:tc rowSpan="2">
                  <a:txBody>
                    <a:bodyPr/>
                    <a:lstStyle/>
                    <a:p>
                      <a:pPr algn="ctr"/>
                      <a:endParaRPr lang="pt-BR" sz="2400" dirty="0" smtClean="0"/>
                    </a:p>
                    <a:p>
                      <a:pPr algn="ctr"/>
                      <a:endParaRPr lang="pt-BR" sz="2800" dirty="0"/>
                    </a:p>
                    <a:p>
                      <a:pPr algn="ctr"/>
                      <a:endParaRPr lang="pt-BR" sz="1800" dirty="0" smtClean="0"/>
                    </a:p>
                    <a:p>
                      <a:endParaRPr lang="pt-B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rgbClr val="002060"/>
                          </a:solidFill>
                        </a:rPr>
                        <a:t>ACESSO PÚBLICO</a:t>
                      </a:r>
                      <a:endParaRPr lang="pt-BR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5205894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Fluxograma: Decisão 3"/>
          <p:cNvSpPr/>
          <p:nvPr/>
        </p:nvSpPr>
        <p:spPr>
          <a:xfrm>
            <a:off x="827088" y="5805488"/>
            <a:ext cx="1728787" cy="8636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/>
              <a:t>Enviar Conselho</a:t>
            </a:r>
          </a:p>
        </p:txBody>
      </p:sp>
      <p:cxnSp>
        <p:nvCxnSpPr>
          <p:cNvPr id="6" name="Conector de seta reta 5"/>
          <p:cNvCxnSpPr>
            <a:stCxn id="4" idx="3"/>
            <a:endCxn id="43" idx="1"/>
          </p:cNvCxnSpPr>
          <p:nvPr/>
        </p:nvCxnSpPr>
        <p:spPr>
          <a:xfrm>
            <a:off x="2555875" y="6237288"/>
            <a:ext cx="647700" cy="174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luxograma: Processo alternativo 17"/>
          <p:cNvSpPr/>
          <p:nvPr/>
        </p:nvSpPr>
        <p:spPr>
          <a:xfrm>
            <a:off x="179388" y="2349500"/>
            <a:ext cx="1296987" cy="71913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/>
              <a:t>Preencher Formulários</a:t>
            </a:r>
          </a:p>
        </p:txBody>
      </p:sp>
      <p:sp>
        <p:nvSpPr>
          <p:cNvPr id="19" name="Fluxograma: Processo alternativo 18"/>
          <p:cNvSpPr/>
          <p:nvPr/>
        </p:nvSpPr>
        <p:spPr>
          <a:xfrm>
            <a:off x="179388" y="4221163"/>
            <a:ext cx="1296987" cy="50323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/>
              <a:t>Anexar Documentos</a:t>
            </a:r>
          </a:p>
        </p:txBody>
      </p:sp>
      <p:cxnSp>
        <p:nvCxnSpPr>
          <p:cNvPr id="21" name="Conector de seta reta 20"/>
          <p:cNvCxnSpPr>
            <a:stCxn id="18" idx="2"/>
            <a:endCxn id="19" idx="0"/>
          </p:cNvCxnSpPr>
          <p:nvPr/>
        </p:nvCxnSpPr>
        <p:spPr>
          <a:xfrm>
            <a:off x="827088" y="3068638"/>
            <a:ext cx="0" cy="1152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ixaDeTexto 30"/>
          <p:cNvSpPr txBox="1">
            <a:spLocks noChangeArrowheads="1"/>
          </p:cNvSpPr>
          <p:nvPr/>
        </p:nvSpPr>
        <p:spPr bwMode="auto">
          <a:xfrm>
            <a:off x="2638425" y="5929313"/>
            <a:ext cx="792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400"/>
              <a:t>[Sim]</a:t>
            </a:r>
          </a:p>
        </p:txBody>
      </p:sp>
      <p:sp>
        <p:nvSpPr>
          <p:cNvPr id="32" name="CaixaDeTexto 31"/>
          <p:cNvSpPr txBox="1">
            <a:spLocks noChangeArrowheads="1"/>
          </p:cNvSpPr>
          <p:nvPr/>
        </p:nvSpPr>
        <p:spPr bwMode="auto">
          <a:xfrm rot="-5400000">
            <a:off x="1643063" y="5108575"/>
            <a:ext cx="7969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400"/>
              <a:t>[Não]</a:t>
            </a:r>
          </a:p>
        </p:txBody>
      </p:sp>
      <p:cxnSp>
        <p:nvCxnSpPr>
          <p:cNvPr id="34" name="Forma 33"/>
          <p:cNvCxnSpPr>
            <a:stCxn id="4" idx="0"/>
            <a:endCxn id="18" idx="3"/>
          </p:cNvCxnSpPr>
          <p:nvPr/>
        </p:nvCxnSpPr>
        <p:spPr>
          <a:xfrm rot="16200000" flipV="1">
            <a:off x="35718" y="4148932"/>
            <a:ext cx="3097213" cy="2159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luxograma: Processo alternativo 42"/>
          <p:cNvSpPr/>
          <p:nvPr/>
        </p:nvSpPr>
        <p:spPr>
          <a:xfrm>
            <a:off x="3203575" y="5822950"/>
            <a:ext cx="1296988" cy="86518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/>
              <a:t>Gravar PDF e</a:t>
            </a:r>
          </a:p>
          <a:p>
            <a:pPr algn="ctr">
              <a:defRPr/>
            </a:pPr>
            <a:r>
              <a:rPr lang="pt-BR" sz="1400" b="1" dirty="0"/>
              <a:t>Bloquear  Edição do Gestor</a:t>
            </a:r>
          </a:p>
        </p:txBody>
      </p:sp>
      <p:sp>
        <p:nvSpPr>
          <p:cNvPr id="47" name="Fluxograma: Processo alternativo 46"/>
          <p:cNvSpPr/>
          <p:nvPr/>
        </p:nvSpPr>
        <p:spPr>
          <a:xfrm>
            <a:off x="7308850" y="5949950"/>
            <a:ext cx="1511300" cy="6477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/>
              <a:t>Visualizar PDF e Formulários</a:t>
            </a:r>
          </a:p>
        </p:txBody>
      </p:sp>
      <p:sp>
        <p:nvSpPr>
          <p:cNvPr id="49" name="Fluxograma: Processo alternativo 48"/>
          <p:cNvSpPr/>
          <p:nvPr/>
        </p:nvSpPr>
        <p:spPr>
          <a:xfrm>
            <a:off x="7308850" y="5013325"/>
            <a:ext cx="1511300" cy="6477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/>
              <a:t>Preencher Apreciação</a:t>
            </a:r>
          </a:p>
        </p:txBody>
      </p:sp>
      <p:sp>
        <p:nvSpPr>
          <p:cNvPr id="50" name="Fluxograma: Processo alternativo 49"/>
          <p:cNvSpPr/>
          <p:nvPr/>
        </p:nvSpPr>
        <p:spPr>
          <a:xfrm>
            <a:off x="7308850" y="4005263"/>
            <a:ext cx="1511300" cy="6477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/>
              <a:t>Anexar Parecer e/ou Resolução</a:t>
            </a:r>
          </a:p>
        </p:txBody>
      </p:sp>
      <p:sp>
        <p:nvSpPr>
          <p:cNvPr id="51" name="Fluxograma: Decisão 50"/>
          <p:cNvSpPr/>
          <p:nvPr/>
        </p:nvSpPr>
        <p:spPr>
          <a:xfrm>
            <a:off x="7189788" y="2852738"/>
            <a:ext cx="1727200" cy="8636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/>
              <a:t>Parecer</a:t>
            </a:r>
          </a:p>
        </p:txBody>
      </p:sp>
      <p:sp>
        <p:nvSpPr>
          <p:cNvPr id="52" name="Fluxograma: Decisão 51"/>
          <p:cNvSpPr/>
          <p:nvPr/>
        </p:nvSpPr>
        <p:spPr>
          <a:xfrm>
            <a:off x="5076825" y="2852738"/>
            <a:ext cx="1798638" cy="8636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/>
              <a:t>Ajuste</a:t>
            </a:r>
          </a:p>
        </p:txBody>
      </p:sp>
      <p:cxnSp>
        <p:nvCxnSpPr>
          <p:cNvPr id="73" name="Conector de seta reta 72"/>
          <p:cNvCxnSpPr>
            <a:stCxn id="43" idx="3"/>
            <a:endCxn id="47" idx="1"/>
          </p:cNvCxnSpPr>
          <p:nvPr/>
        </p:nvCxnSpPr>
        <p:spPr>
          <a:xfrm>
            <a:off x="4500563" y="6254750"/>
            <a:ext cx="2808287" cy="19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ector de seta reta 76"/>
          <p:cNvCxnSpPr>
            <a:stCxn id="47" idx="0"/>
            <a:endCxn id="49" idx="2"/>
          </p:cNvCxnSpPr>
          <p:nvPr/>
        </p:nvCxnSpPr>
        <p:spPr>
          <a:xfrm flipV="1">
            <a:off x="8064500" y="5661025"/>
            <a:ext cx="0" cy="288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ector de seta reta 80"/>
          <p:cNvCxnSpPr>
            <a:stCxn id="49" idx="0"/>
            <a:endCxn id="50" idx="2"/>
          </p:cNvCxnSpPr>
          <p:nvPr/>
        </p:nvCxnSpPr>
        <p:spPr>
          <a:xfrm flipV="1">
            <a:off x="8064500" y="4652963"/>
            <a:ext cx="0" cy="360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ector de seta reta 83"/>
          <p:cNvCxnSpPr>
            <a:stCxn id="50" idx="0"/>
            <a:endCxn id="51" idx="2"/>
          </p:cNvCxnSpPr>
          <p:nvPr/>
        </p:nvCxnSpPr>
        <p:spPr>
          <a:xfrm flipH="1" flipV="1">
            <a:off x="8053388" y="3716338"/>
            <a:ext cx="11112" cy="288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ector de seta reta 89"/>
          <p:cNvCxnSpPr>
            <a:stCxn id="51" idx="1"/>
            <a:endCxn id="52" idx="3"/>
          </p:cNvCxnSpPr>
          <p:nvPr/>
        </p:nvCxnSpPr>
        <p:spPr>
          <a:xfrm flipH="1">
            <a:off x="6875463" y="3284538"/>
            <a:ext cx="3143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luxograma: Processo alternativo 94"/>
          <p:cNvSpPr/>
          <p:nvPr/>
        </p:nvSpPr>
        <p:spPr>
          <a:xfrm>
            <a:off x="5219700" y="1844675"/>
            <a:ext cx="3529013" cy="57626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/>
              <a:t>Gravar PDF Aprovado ou Não Aprovado</a:t>
            </a:r>
          </a:p>
        </p:txBody>
      </p:sp>
      <p:cxnSp>
        <p:nvCxnSpPr>
          <p:cNvPr id="96" name="Conector de seta reta 95"/>
          <p:cNvCxnSpPr>
            <a:stCxn id="51" idx="0"/>
          </p:cNvCxnSpPr>
          <p:nvPr/>
        </p:nvCxnSpPr>
        <p:spPr>
          <a:xfrm flipV="1">
            <a:off x="8053388" y="2420938"/>
            <a:ext cx="0" cy="431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ector de seta reta 100"/>
          <p:cNvCxnSpPr>
            <a:stCxn id="52" idx="0"/>
          </p:cNvCxnSpPr>
          <p:nvPr/>
        </p:nvCxnSpPr>
        <p:spPr>
          <a:xfrm flipV="1">
            <a:off x="5976938" y="2406650"/>
            <a:ext cx="0" cy="446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CaixaDeTexto 115"/>
          <p:cNvSpPr txBox="1">
            <a:spLocks noChangeArrowheads="1"/>
          </p:cNvSpPr>
          <p:nvPr/>
        </p:nvSpPr>
        <p:spPr bwMode="auto">
          <a:xfrm>
            <a:off x="8027988" y="2473325"/>
            <a:ext cx="792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400"/>
              <a:t>[Sim]</a:t>
            </a:r>
          </a:p>
        </p:txBody>
      </p:sp>
      <p:sp>
        <p:nvSpPr>
          <p:cNvPr id="117" name="CaixaDeTexto 116"/>
          <p:cNvSpPr txBox="1">
            <a:spLocks noChangeArrowheads="1"/>
          </p:cNvSpPr>
          <p:nvPr/>
        </p:nvSpPr>
        <p:spPr bwMode="auto">
          <a:xfrm>
            <a:off x="6727825" y="2905125"/>
            <a:ext cx="7969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400"/>
              <a:t>[Não]</a:t>
            </a:r>
          </a:p>
        </p:txBody>
      </p:sp>
      <p:sp>
        <p:nvSpPr>
          <p:cNvPr id="118" name="CaixaDeTexto 117"/>
          <p:cNvSpPr txBox="1">
            <a:spLocks noChangeArrowheads="1"/>
          </p:cNvSpPr>
          <p:nvPr/>
        </p:nvSpPr>
        <p:spPr bwMode="auto">
          <a:xfrm>
            <a:off x="4716463" y="2905125"/>
            <a:ext cx="792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400"/>
              <a:t>[Sim]</a:t>
            </a:r>
          </a:p>
        </p:txBody>
      </p:sp>
      <p:sp>
        <p:nvSpPr>
          <p:cNvPr id="119" name="CaixaDeTexto 118"/>
          <p:cNvSpPr txBox="1">
            <a:spLocks noChangeArrowheads="1"/>
          </p:cNvSpPr>
          <p:nvPr/>
        </p:nvSpPr>
        <p:spPr bwMode="auto">
          <a:xfrm>
            <a:off x="5940425" y="2473325"/>
            <a:ext cx="7969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400"/>
              <a:t>[Não]</a:t>
            </a:r>
          </a:p>
        </p:txBody>
      </p:sp>
      <p:sp>
        <p:nvSpPr>
          <p:cNvPr id="18471" name="CaixaDeTexto 130"/>
          <p:cNvSpPr txBox="1">
            <a:spLocks noChangeArrowheads="1"/>
          </p:cNvSpPr>
          <p:nvPr/>
        </p:nvSpPr>
        <p:spPr bwMode="auto">
          <a:xfrm>
            <a:off x="4859338" y="4316413"/>
            <a:ext cx="1981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400" b="1">
                <a:solidFill>
                  <a:srgbClr val="002060"/>
                </a:solidFill>
              </a:rPr>
              <a:t>ACESSO CONSELHO DE SAÚDE</a:t>
            </a:r>
          </a:p>
        </p:txBody>
      </p:sp>
      <p:sp>
        <p:nvSpPr>
          <p:cNvPr id="133" name="Fluxograma: Processo alternativo 132"/>
          <p:cNvSpPr/>
          <p:nvPr/>
        </p:nvSpPr>
        <p:spPr>
          <a:xfrm>
            <a:off x="5219700" y="981075"/>
            <a:ext cx="3529013" cy="50323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/>
              <a:t>RAG  e  Relatórios Gerenciais</a:t>
            </a:r>
          </a:p>
        </p:txBody>
      </p:sp>
      <p:cxnSp>
        <p:nvCxnSpPr>
          <p:cNvPr id="134" name="Conector de seta reta 133"/>
          <p:cNvCxnSpPr>
            <a:stCxn id="95" idx="0"/>
            <a:endCxn id="133" idx="2"/>
          </p:cNvCxnSpPr>
          <p:nvPr/>
        </p:nvCxnSpPr>
        <p:spPr>
          <a:xfrm flipV="1">
            <a:off x="6985000" y="1484313"/>
            <a:ext cx="0" cy="360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Fluxograma: Terminação 138"/>
          <p:cNvSpPr/>
          <p:nvPr/>
        </p:nvSpPr>
        <p:spPr>
          <a:xfrm>
            <a:off x="107950" y="1196975"/>
            <a:ext cx="1439863" cy="4318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/>
              <a:t>Acesso inicial</a:t>
            </a:r>
          </a:p>
        </p:txBody>
      </p:sp>
      <p:cxnSp>
        <p:nvCxnSpPr>
          <p:cNvPr id="140" name="Conector de seta reta 139"/>
          <p:cNvCxnSpPr>
            <a:stCxn id="139" idx="2"/>
            <a:endCxn id="18" idx="0"/>
          </p:cNvCxnSpPr>
          <p:nvPr/>
        </p:nvCxnSpPr>
        <p:spPr>
          <a:xfrm>
            <a:off x="827088" y="1628775"/>
            <a:ext cx="0" cy="720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de seta reta 56"/>
          <p:cNvCxnSpPr/>
          <p:nvPr/>
        </p:nvCxnSpPr>
        <p:spPr>
          <a:xfrm>
            <a:off x="827088" y="4797425"/>
            <a:ext cx="0" cy="14398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77" name="CaixaDeTexto 36"/>
          <p:cNvSpPr txBox="1">
            <a:spLocks noChangeArrowheads="1"/>
          </p:cNvSpPr>
          <p:nvPr/>
        </p:nvSpPr>
        <p:spPr bwMode="auto">
          <a:xfrm>
            <a:off x="2195513" y="1125538"/>
            <a:ext cx="19812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400" b="1" dirty="0">
                <a:solidFill>
                  <a:srgbClr val="002060"/>
                </a:solidFill>
              </a:rPr>
              <a:t>ACESSO GESTOR</a:t>
            </a:r>
          </a:p>
        </p:txBody>
      </p:sp>
      <p:cxnSp>
        <p:nvCxnSpPr>
          <p:cNvPr id="40" name="Forma 39"/>
          <p:cNvCxnSpPr/>
          <p:nvPr/>
        </p:nvCxnSpPr>
        <p:spPr>
          <a:xfrm rot="10800000">
            <a:off x="1476375" y="2492375"/>
            <a:ext cx="3743325" cy="79216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CaixaDeTexto 53"/>
          <p:cNvSpPr txBox="1"/>
          <p:nvPr/>
        </p:nvSpPr>
        <p:spPr>
          <a:xfrm>
            <a:off x="0" y="-27384"/>
            <a:ext cx="9144000" cy="52322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800" b="1" dirty="0" err="1" smtClean="0">
                <a:solidFill>
                  <a:srgbClr val="002060"/>
                </a:solidFill>
              </a:rPr>
              <a:t>SargSUS</a:t>
            </a:r>
            <a:endParaRPr lang="pt-BR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6946293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31" grpId="0"/>
      <p:bldP spid="32" grpId="0"/>
      <p:bldP spid="43" grpId="0" animBg="1"/>
      <p:bldP spid="47" grpId="0" animBg="1"/>
      <p:bldP spid="1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tângulo 8"/>
          <p:cNvSpPr/>
          <p:nvPr/>
        </p:nvSpPr>
        <p:spPr>
          <a:xfrm>
            <a:off x="467544" y="2564904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 smtClean="0">
                <a:solidFill>
                  <a:srgbClr val="002060"/>
                </a:solidFill>
              </a:rPr>
              <a:t>ATUAL SITUAÇÃO DO CADASTRAMENTO DE SMS E CMS </a:t>
            </a:r>
          </a:p>
          <a:p>
            <a:pPr algn="ctr"/>
            <a:r>
              <a:rPr lang="pt-BR" sz="2400" b="1" dirty="0" smtClean="0">
                <a:solidFill>
                  <a:srgbClr val="002060"/>
                </a:solidFill>
              </a:rPr>
              <a:t>PARA ENVIO DO RAG/2011 VIA SARGSUS</a:t>
            </a:r>
          </a:p>
        </p:txBody>
      </p:sp>
    </p:spTree>
    <p:extLst>
      <p:ext uri="{BB962C8B-B14F-4D97-AF65-F5344CB8AC3E}">
        <p14:creationId xmlns="" xmlns:p14="http://schemas.microsoft.com/office/powerpoint/2010/main" val="188199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0" y="620688"/>
            <a:ext cx="8892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2800" b="1" dirty="0" smtClean="0">
                <a:solidFill>
                  <a:srgbClr val="002060"/>
                </a:solidFill>
              </a:rPr>
              <a:t>CADASTRAMENTO DE SECRETARIAS ESTADUAIS </a:t>
            </a:r>
          </a:p>
          <a:p>
            <a:pPr lvl="0" algn="ctr"/>
            <a:r>
              <a:rPr lang="pt-BR" sz="2800" b="1" dirty="0" smtClean="0">
                <a:solidFill>
                  <a:srgbClr val="002060"/>
                </a:solidFill>
              </a:rPr>
              <a:t>E CONSELHOS ESTADUAIS DE SAÚDE</a:t>
            </a:r>
            <a:endParaRPr lang="pt-BR" sz="2800" b="1" dirty="0">
              <a:solidFill>
                <a:srgbClr val="002060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4890053" y="5805264"/>
            <a:ext cx="172819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7596336" y="5373216"/>
            <a:ext cx="147650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602474" y="2939460"/>
            <a:ext cx="7939052" cy="156966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pt-BR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100% </a:t>
            </a:r>
            <a:r>
              <a:rPr lang="pt-BR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DAS SECRETARIAS E CONSELHOS ESTADUAIS DE </a:t>
            </a:r>
            <a:r>
              <a:rPr lang="pt-BR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SAÚDE </a:t>
            </a:r>
            <a:r>
              <a:rPr lang="pt-BR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ESTÃO CADASTRADOS PARA ACESSO AO </a:t>
            </a:r>
            <a:r>
              <a:rPr lang="pt-BR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SARGSUS</a:t>
            </a:r>
            <a:endParaRPr lang="pt-BR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66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0" y="620688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b="1" dirty="0" smtClean="0">
                <a:solidFill>
                  <a:srgbClr val="002060"/>
                </a:solidFill>
              </a:rPr>
              <a:t>CADASTRAMENTO DE SECRETARIAS MUNICIPAIS</a:t>
            </a:r>
          </a:p>
          <a:p>
            <a:pPr algn="ctr"/>
            <a:r>
              <a:rPr lang="pt-BR" sz="2800" b="1" dirty="0" smtClean="0">
                <a:solidFill>
                  <a:srgbClr val="002060"/>
                </a:solidFill>
              </a:rPr>
              <a:t> E CONSELHOS MUNICIPAIS DE SAÚDE</a:t>
            </a:r>
            <a:endParaRPr lang="pt-BR" sz="2800" b="1" dirty="0">
              <a:solidFill>
                <a:srgbClr val="002060"/>
              </a:solidFill>
            </a:endParaRPr>
          </a:p>
        </p:txBody>
      </p:sp>
      <p:pic>
        <p:nvPicPr>
          <p:cNvPr id="6" name="Imagem 5" descr="C:\Users\Livio Lima\Documents\Livio\MS\A SARG\Normas\Rel e consultas\03 12 12\CSPU\SMS Cadastradas.bmp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91726"/>
            <a:ext cx="4032448" cy="408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 descr="C:\Users\Livio Lima\Documents\Livio\MS\A SARG\Normas\Rel e consultas\03 12 12\CSPU\CMS Cadastrados.bmp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774470"/>
            <a:ext cx="4032448" cy="408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7761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Apresentação_REDE MULHER 1602</Template>
  <TotalTime>16576</TotalTime>
  <Words>789</Words>
  <Application>Microsoft Office PowerPoint</Application>
  <PresentationFormat>Apresentação na tela (4:3)</PresentationFormat>
  <Paragraphs>180</Paragraphs>
  <Slides>26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slides</vt:lpstr>
      </vt:variant>
      <vt:variant>
        <vt:i4>26</vt:i4>
      </vt:variant>
    </vt:vector>
  </HeadingPairs>
  <TitlesOfParts>
    <vt:vector size="29" baseType="lpstr">
      <vt:lpstr>Office Theme</vt:lpstr>
      <vt:lpstr>1_Office Theme</vt:lpstr>
      <vt:lpstr>Tema do Office</vt:lpstr>
      <vt:lpstr>Sistema de Apoio à Construção do Relatório Anual de Gestão</vt:lpstr>
      <vt:lpstr>Contexto Normativo - SARGSUS</vt:lpstr>
      <vt:lpstr>Slide 3</vt:lpstr>
      <vt:lpstr>Slide 4</vt:lpstr>
      <vt:lpstr>SARGSUS Interoperabilidade com Sistemas de Informação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 ACESSO AO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 ACESSO AO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Rede de Atenção à Saúde da Mulher e da Criança   Ministério da Saúde</dc:title>
  <dc:creator>leda.vasconcelos</dc:creator>
  <cp:lastModifiedBy>José Carlos</cp:lastModifiedBy>
  <cp:revision>1686</cp:revision>
  <cp:lastPrinted>2012-01-11T12:51:33Z</cp:lastPrinted>
  <dcterms:created xsi:type="dcterms:W3CDTF">2011-02-24T10:58:44Z</dcterms:created>
  <dcterms:modified xsi:type="dcterms:W3CDTF">2012-12-07T11:08:22Z</dcterms:modified>
</cp:coreProperties>
</file>