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338" r:id="rId5"/>
    <p:sldId id="291" r:id="rId6"/>
    <p:sldId id="339" r:id="rId7"/>
    <p:sldId id="286" r:id="rId8"/>
    <p:sldId id="340" r:id="rId9"/>
    <p:sldId id="341" r:id="rId10"/>
    <p:sldId id="337" r:id="rId1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774" y="13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4636C-3156-4AFF-82B9-6D10F25E2977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CEEB4-50CD-461F-8150-FD7B815C57F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5167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CEEB4-50CD-461F-8150-FD7B815C57FE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018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CEEB4-50CD-461F-8150-FD7B815C57FE}" type="slidenum">
              <a:rPr lang="pt-BR" smtClean="0"/>
              <a:pPr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018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ctor reto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ctor reto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C9FB36E-E8B1-4BCD-AB45-41B5BBADF85E}" type="datetimeFigureOut">
              <a:rPr lang="pt-BR" smtClean="0"/>
              <a:pPr/>
              <a:t>21/12/2011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23C49AD-A8F7-47CE-84A5-31981C356E8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nunes@saude.gov.br" TargetMode="External"/><Relationship Id="rId2" Type="http://schemas.openxmlformats.org/officeDocument/2006/relationships/hyperlink" Target="mailto:desid@saude.gov.br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Inez.saude@gmail.com" TargetMode="External"/><Relationship Id="rId4" Type="http://schemas.openxmlformats.org/officeDocument/2006/relationships/hyperlink" Target="mailto:custos@saude.gov.br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051720" y="785795"/>
            <a:ext cx="6188224" cy="235745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pt-B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pt-BR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pt-BR" sz="2600" dirty="0" smtClean="0">
                <a:solidFill>
                  <a:srgbClr val="FF0000"/>
                </a:solidFill>
                <a:effectLst/>
              </a:rPr>
              <a:t>Projeto </a:t>
            </a:r>
            <a:r>
              <a:rPr lang="pt-BR" sz="2600" u="sng" dirty="0" smtClean="0">
                <a:solidFill>
                  <a:srgbClr val="FF0000"/>
                </a:solidFill>
                <a:effectLst/>
              </a:rPr>
              <a:t>Piloto para Implementação e Acompanhamento </a:t>
            </a:r>
            <a:r>
              <a:rPr lang="pt-BR" sz="2600" dirty="0" smtClean="0">
                <a:solidFill>
                  <a:srgbClr val="FF0000"/>
                </a:solidFill>
                <a:effectLst/>
              </a:rPr>
              <a:t>do Programa Nacional de Gestão de Custos em Unidades de Saúde Vinculadas à SES do Distrito Federal</a:t>
            </a:r>
            <a:endParaRPr lang="pt-BR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Retângulo 7"/>
          <p:cNvSpPr/>
          <p:nvPr/>
        </p:nvSpPr>
        <p:spPr>
          <a:xfrm rot="21390174">
            <a:off x="7328390" y="5421790"/>
            <a:ext cx="1614226" cy="70788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scene3d>
            <a:camera prst="isometricOffAxis2Lef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PNGC</a:t>
            </a:r>
            <a:endParaRPr lang="pt-BR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71472" y="6098465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/>
              <a:t>XXI Seminário Nacional dos Núcleos Estaduais de Apoio ao SIOPS (NEASIOPS) e </a:t>
            </a:r>
          </a:p>
          <a:p>
            <a:r>
              <a:rPr lang="pt-BR" sz="1600" b="1" dirty="0" smtClean="0"/>
              <a:t>I Encontro Nacional dos Núcleos de Economia da Saúde (NES) e NEASIOPS</a:t>
            </a:r>
          </a:p>
          <a:p>
            <a:r>
              <a:rPr lang="pt-BR" sz="1600" b="1" dirty="0" smtClean="0"/>
              <a:t>Brasília – 21/12/2011</a:t>
            </a:r>
            <a:endParaRPr lang="pt-BR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39552" y="822782"/>
            <a:ext cx="8136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latin typeface="Bookman Old Style" pitchFamily="18" charset="0"/>
                <a:hlinkClick r:id="rId2"/>
              </a:rPr>
              <a:t>desid@saude.gov.br</a:t>
            </a:r>
            <a:endParaRPr lang="pt-BR" sz="2400" dirty="0" smtClean="0">
              <a:latin typeface="Bookman Old Style" pitchFamily="18" charset="0"/>
            </a:endParaRPr>
          </a:p>
          <a:p>
            <a:pPr algn="ctr"/>
            <a:r>
              <a:rPr lang="pt-BR" sz="2400" dirty="0" smtClean="0">
                <a:latin typeface="Bookman Old Style" pitchFamily="18" charset="0"/>
                <a:hlinkClick r:id="rId3"/>
              </a:rPr>
              <a:t>nunes@saude.gov.br</a:t>
            </a:r>
            <a:endParaRPr lang="pt-BR" sz="2400" dirty="0" smtClean="0">
              <a:latin typeface="Bookman Old Style" pitchFamily="18" charset="0"/>
            </a:endParaRPr>
          </a:p>
          <a:p>
            <a:pPr algn="ctr"/>
            <a:r>
              <a:rPr lang="pt-BR" sz="2400" dirty="0" smtClean="0">
                <a:latin typeface="Bookman Old Style" pitchFamily="18" charset="0"/>
                <a:hlinkClick r:id="rId4"/>
              </a:rPr>
              <a:t>custos@saude.gov.br</a:t>
            </a:r>
            <a:endParaRPr lang="pt-BR" sz="2400" dirty="0" smtClean="0">
              <a:latin typeface="Bookman Old Style" pitchFamily="18" charset="0"/>
            </a:endParaRPr>
          </a:p>
          <a:p>
            <a:pPr algn="ctr"/>
            <a:endParaRPr lang="pt-BR" sz="1600" dirty="0" smtClean="0">
              <a:latin typeface="Bookman Old Style" pitchFamily="18" charset="0"/>
            </a:endParaRPr>
          </a:p>
          <a:p>
            <a:pPr algn="ctr"/>
            <a:r>
              <a:rPr lang="pt-BR" sz="1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Núcleo Nacional de Economia da </a:t>
            </a:r>
            <a:r>
              <a:rPr lang="pt-BR" sz="1600" b="1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Saúde_NUNES</a:t>
            </a:r>
            <a:endParaRPr lang="pt-BR" sz="1600" b="1" dirty="0" smtClean="0">
              <a:latin typeface="Bookman Old Style" pitchFamily="18" charset="0"/>
            </a:endParaRPr>
          </a:p>
          <a:p>
            <a:pPr algn="ctr"/>
            <a:r>
              <a:rPr lang="pt-BR" sz="1600" i="1" dirty="0" smtClean="0">
                <a:latin typeface="Bookman Old Style" pitchFamily="18" charset="0"/>
              </a:rPr>
              <a:t>Departamento de Economia da Saúde, Investimentos e Desenvolvimento – DESID</a:t>
            </a:r>
            <a:endParaRPr lang="pt-BR" sz="1600" dirty="0" smtClean="0">
              <a:latin typeface="Bookman Old Style" pitchFamily="18" charset="0"/>
            </a:endParaRPr>
          </a:p>
          <a:p>
            <a:pPr algn="ctr"/>
            <a:r>
              <a:rPr lang="pt-BR" sz="1600" i="1" dirty="0" smtClean="0">
                <a:latin typeface="Bookman Old Style" pitchFamily="18" charset="0"/>
              </a:rPr>
              <a:t>Secretaria Executiva / Ministério da Saúde - MS</a:t>
            </a:r>
            <a:endParaRPr lang="pt-BR" sz="1600" dirty="0" smtClean="0">
              <a:latin typeface="Bookman Old Style" pitchFamily="18" charset="0"/>
            </a:endParaRPr>
          </a:p>
          <a:p>
            <a:pPr algn="ctr"/>
            <a:r>
              <a:rPr lang="pt-BR" sz="1600" i="1" dirty="0" smtClean="0">
                <a:latin typeface="Bookman Old Style" pitchFamily="18" charset="0"/>
              </a:rPr>
              <a:t>* Esplanada dos Ministérios - Bloco “G”, Ed. Anexo, Sala 454 “B”</a:t>
            </a:r>
            <a:br>
              <a:rPr lang="pt-BR" sz="1600" i="1" dirty="0" smtClean="0">
                <a:latin typeface="Bookman Old Style" pitchFamily="18" charset="0"/>
              </a:rPr>
            </a:br>
            <a:r>
              <a:rPr lang="pt-BR" sz="1600" i="1" dirty="0" smtClean="0">
                <a:latin typeface="Bookman Old Style" pitchFamily="18" charset="0"/>
              </a:rPr>
              <a:t>CEP: 70058-900 - Brasília / DF - Brasil</a:t>
            </a:r>
            <a:endParaRPr lang="pt-BR" sz="1600" dirty="0" smtClean="0">
              <a:latin typeface="Bookman Old Style" pitchFamily="18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28609" y="3918900"/>
            <a:ext cx="813690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latin typeface="Bookman Old Style" pitchFamily="18" charset="0"/>
                <a:hlinkClick r:id="rId5"/>
              </a:rPr>
              <a:t>Inez.saude@gmail.com</a:t>
            </a:r>
            <a:endParaRPr lang="pt-BR" sz="2400" dirty="0" smtClean="0">
              <a:latin typeface="Bookman Old Style" pitchFamily="18" charset="0"/>
            </a:endParaRPr>
          </a:p>
          <a:p>
            <a:pPr algn="ctr"/>
            <a:endParaRPr lang="pt-BR" sz="1600" dirty="0" smtClean="0">
              <a:latin typeface="Bookman Old Style" pitchFamily="18" charset="0"/>
            </a:endParaRPr>
          </a:p>
          <a:p>
            <a:pPr algn="ctr"/>
            <a:r>
              <a:rPr lang="pt-BR" sz="1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Núcleo </a:t>
            </a:r>
            <a:r>
              <a:rPr lang="pt-BR" sz="1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de </a:t>
            </a:r>
            <a:r>
              <a:rPr lang="pt-BR" sz="1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Economia da </a:t>
            </a:r>
            <a:r>
              <a:rPr lang="pt-BR" sz="1600" b="1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Saúde NES</a:t>
            </a:r>
            <a:endParaRPr lang="pt-BR" sz="1600" b="1" dirty="0" smtClean="0">
              <a:latin typeface="Bookman Old Style" pitchFamily="18" charset="0"/>
            </a:endParaRPr>
          </a:p>
          <a:p>
            <a:pPr algn="ctr"/>
            <a:r>
              <a:rPr lang="pt-BR" sz="1600" i="1" dirty="0" smtClean="0">
                <a:latin typeface="Bookman Old Style" pitchFamily="18" charset="0"/>
              </a:rPr>
              <a:t>NES / GEPRAO / DIPPS / SUPRAC</a:t>
            </a:r>
            <a:endParaRPr lang="pt-BR" sz="1600" dirty="0" smtClean="0">
              <a:latin typeface="Bookman Old Style" pitchFamily="18" charset="0"/>
            </a:endParaRPr>
          </a:p>
          <a:p>
            <a:pPr algn="ctr"/>
            <a:r>
              <a:rPr lang="pt-BR" sz="1600" i="1" dirty="0" smtClean="0">
                <a:latin typeface="Bookman Old Style" pitchFamily="18" charset="0"/>
              </a:rPr>
              <a:t>SES / DF</a:t>
            </a:r>
            <a:endParaRPr lang="pt-BR" sz="1600" dirty="0" smtClean="0">
              <a:latin typeface="Bookman Old Style" pitchFamily="18" charset="0"/>
            </a:endParaRPr>
          </a:p>
          <a:p>
            <a:pPr algn="ctr"/>
            <a:r>
              <a:rPr lang="pt-BR" sz="1600" dirty="0" smtClean="0">
                <a:latin typeface="Bookman Old Style" pitchFamily="18" charset="0"/>
              </a:rPr>
              <a:t>(61) 3348 - 6664</a:t>
            </a:r>
            <a:endParaRPr lang="pt-BR" sz="1600" dirty="0" smtClean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484784"/>
            <a:ext cx="8429652" cy="452596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endParaRPr lang="pt-BR" sz="1400" dirty="0" smtClean="0"/>
          </a:p>
          <a:p>
            <a:pPr algn="just">
              <a:lnSpc>
                <a:spcPct val="150000"/>
              </a:lnSpc>
              <a:buNone/>
            </a:pPr>
            <a:endParaRPr lang="pt-BR" sz="1400" dirty="0" smtClean="0"/>
          </a:p>
          <a:p>
            <a:pPr algn="just">
              <a:lnSpc>
                <a:spcPct val="150000"/>
              </a:lnSpc>
              <a:buNone/>
            </a:pPr>
            <a:endParaRPr lang="pt-BR" sz="1400" dirty="0"/>
          </a:p>
          <a:p>
            <a:pPr lvl="1" algn="just">
              <a:lnSpc>
                <a:spcPct val="150000"/>
              </a:lnSpc>
              <a:buNone/>
            </a:pPr>
            <a:r>
              <a:rPr lang="pt-BR" sz="2000" b="1" i="1" dirty="0" smtClean="0"/>
              <a:t>   </a:t>
            </a:r>
            <a:r>
              <a:rPr lang="pt-BR" sz="2000" dirty="0" smtClean="0"/>
              <a:t>Implementar a apuração de custos em instituições de saúde específicas integradas à Rede de Assistência Pública da Secretaria de Saúde do Distrito Federal, aplicando a metodologia de apuração de custos segundo o PNGC.</a:t>
            </a:r>
            <a:endParaRPr lang="pt-BR" sz="2000" strike="sngStrike" dirty="0" smtClean="0"/>
          </a:p>
          <a:p>
            <a:pPr algn="just">
              <a:lnSpc>
                <a:spcPct val="150000"/>
              </a:lnSpc>
              <a:buNone/>
            </a:pPr>
            <a:r>
              <a:rPr lang="pt-BR" sz="1800" dirty="0" smtClean="0"/>
              <a:t>         </a:t>
            </a:r>
            <a:endParaRPr lang="pt-BR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42592" cy="1143000"/>
          </a:xfrm>
        </p:spPr>
        <p:txBody>
          <a:bodyPr/>
          <a:lstStyle/>
          <a:p>
            <a:r>
              <a:rPr lang="pt-BR" b="1" dirty="0" smtClean="0"/>
              <a:t>PNGC</a:t>
            </a:r>
            <a:endParaRPr lang="pt-BR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683568" y="1700808"/>
            <a:ext cx="3024336" cy="4001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 Geral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pt-BR" sz="2000" dirty="0" smtClean="0"/>
              <a:t>Por que um Piloto do PNGC no Distrito Federal?</a:t>
            </a:r>
          </a:p>
          <a:p>
            <a:pPr algn="just">
              <a:buNone/>
            </a:pPr>
            <a:endParaRPr lang="pt-BR" sz="2000" dirty="0" smtClean="0"/>
          </a:p>
          <a:p>
            <a:pPr algn="just">
              <a:buNone/>
            </a:pPr>
            <a:endParaRPr lang="pt-BR" sz="2000" dirty="0" smtClean="0"/>
          </a:p>
          <a:p>
            <a:pPr algn="just">
              <a:buNone/>
            </a:pPr>
            <a:r>
              <a:rPr lang="pt-BR" sz="2000" dirty="0" smtClean="0"/>
              <a:t> </a:t>
            </a:r>
          </a:p>
          <a:p>
            <a:pPr algn="just"/>
            <a:endParaRPr lang="pt-BR" sz="1400" dirty="0"/>
          </a:p>
          <a:p>
            <a:pPr algn="just">
              <a:buNone/>
            </a:pPr>
            <a:endParaRPr lang="pt-BR" sz="1400" dirty="0"/>
          </a:p>
        </p:txBody>
      </p:sp>
      <p:sp>
        <p:nvSpPr>
          <p:cNvPr id="5" name="Retângulo 4"/>
          <p:cNvSpPr/>
          <p:nvPr/>
        </p:nvSpPr>
        <p:spPr>
          <a:xfrm>
            <a:off x="611560" y="1196752"/>
            <a:ext cx="81369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i="1" u="sng" dirty="0" smtClean="0"/>
              <a:t>Sob a ótica do Ministério da Saúde</a:t>
            </a:r>
          </a:p>
          <a:p>
            <a:pPr lvl="0"/>
            <a:endParaRPr lang="pt-BR" sz="1200" i="1" dirty="0" smtClean="0"/>
          </a:p>
          <a:p>
            <a:pPr lvl="0"/>
            <a:endParaRPr lang="pt-BR" sz="1200" i="1" dirty="0" smtClean="0"/>
          </a:p>
          <a:p>
            <a:pPr algn="just">
              <a:buFont typeface="Arial" pitchFamily="34" charset="0"/>
              <a:buChar char="•"/>
            </a:pPr>
            <a:r>
              <a:rPr lang="pt-BR" i="1" dirty="0" smtClean="0"/>
              <a:t> Proximidade física;</a:t>
            </a:r>
          </a:p>
          <a:p>
            <a:pPr algn="just"/>
            <a:endParaRPr lang="pt-BR" i="1" dirty="0" smtClean="0"/>
          </a:p>
          <a:p>
            <a:pPr algn="just">
              <a:buFont typeface="Arial" pitchFamily="34" charset="0"/>
              <a:buChar char="•"/>
            </a:pPr>
            <a:r>
              <a:rPr lang="pt-BR" i="1" dirty="0" smtClean="0"/>
              <a:t> Complexidade da rede numa estrutura administrativa favorável (características estaduais e municipais conjuntas);</a:t>
            </a:r>
          </a:p>
          <a:p>
            <a:pPr algn="just"/>
            <a:endParaRPr lang="pt-BR" i="1" dirty="0" smtClean="0"/>
          </a:p>
          <a:p>
            <a:pPr algn="just">
              <a:buFont typeface="Arial" pitchFamily="34" charset="0"/>
              <a:buChar char="•"/>
            </a:pPr>
            <a:r>
              <a:rPr lang="pt-BR" i="1" dirty="0" smtClean="0"/>
              <a:t> Necessidade de instituições de portes e perfis distintos para a validação da metodologia preconizada pelo Programa;</a:t>
            </a:r>
          </a:p>
          <a:p>
            <a:pPr algn="just"/>
            <a:endParaRPr lang="pt-BR" i="1" dirty="0" smtClean="0"/>
          </a:p>
          <a:p>
            <a:pPr algn="just">
              <a:buFont typeface="Arial" pitchFamily="34" charset="0"/>
              <a:buChar char="•"/>
            </a:pPr>
            <a:r>
              <a:rPr lang="pt-BR" i="1" dirty="0" smtClean="0"/>
              <a:t> Indicação, por parte da SES DF, de adesão à </a:t>
            </a:r>
            <a:r>
              <a:rPr lang="pt-BR" i="1" dirty="0" err="1" smtClean="0"/>
              <a:t>ideia</a:t>
            </a:r>
            <a:r>
              <a:rPr lang="pt-BR" i="1" dirty="0" smtClean="0"/>
              <a:t>/proposta. </a:t>
            </a:r>
          </a:p>
          <a:p>
            <a:endParaRPr lang="pt-BR" i="1" dirty="0" smtClean="0"/>
          </a:p>
          <a:p>
            <a:endParaRPr lang="pt-BR" i="1" dirty="0" smtClean="0"/>
          </a:p>
          <a:p>
            <a:pPr>
              <a:buFont typeface="Arial" pitchFamily="34" charset="0"/>
              <a:buChar char="•"/>
            </a:pPr>
            <a:endParaRPr lang="pt-BR" dirty="0" smtClean="0"/>
          </a:p>
          <a:p>
            <a:endParaRPr lang="pt-BR" dirty="0" smtClean="0"/>
          </a:p>
          <a:p>
            <a:pPr>
              <a:buFont typeface="Arial" pitchFamily="34" charset="0"/>
              <a:buChar char="•"/>
            </a:pPr>
            <a:endParaRPr lang="pt-BR" sz="1200" dirty="0"/>
          </a:p>
          <a:p>
            <a:pPr>
              <a:buFont typeface="Arial" pitchFamily="34" charset="0"/>
              <a:buChar char="•"/>
            </a:pPr>
            <a:endParaRPr lang="pt-BR" sz="1200" dirty="0" smtClean="0"/>
          </a:p>
        </p:txBody>
      </p:sp>
      <p:sp>
        <p:nvSpPr>
          <p:cNvPr id="7" name="Seta para a direita 6"/>
          <p:cNvSpPr/>
          <p:nvPr/>
        </p:nvSpPr>
        <p:spPr>
          <a:xfrm>
            <a:off x="251520" y="1196752"/>
            <a:ext cx="360040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1214422"/>
            <a:ext cx="82809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i="1" u="sng" dirty="0" smtClean="0"/>
              <a:t>Sob a ótica da SES DF</a:t>
            </a:r>
          </a:p>
          <a:p>
            <a:pPr lvl="0"/>
            <a:endParaRPr lang="pt-BR" i="1" u="sng" dirty="0" smtClean="0"/>
          </a:p>
          <a:p>
            <a:pPr lvl="0"/>
            <a:endParaRPr lang="pt-BR" i="1" u="sng" dirty="0" smtClean="0"/>
          </a:p>
          <a:p>
            <a:pPr lvl="0"/>
            <a:endParaRPr lang="pt-BR" i="1" u="sng" dirty="0" smtClean="0"/>
          </a:p>
          <a:p>
            <a:pPr lvl="0" algn="just">
              <a:buFont typeface="Arial" pitchFamily="34" charset="0"/>
              <a:buChar char="•"/>
            </a:pPr>
            <a:r>
              <a:rPr lang="pt-BR" i="1" dirty="0" smtClean="0"/>
              <a:t> Necessidade de auxílio para organização da rede assistencial;</a:t>
            </a:r>
          </a:p>
          <a:p>
            <a:pPr lvl="0" algn="just">
              <a:buFont typeface="Arial" pitchFamily="34" charset="0"/>
              <a:buChar char="•"/>
            </a:pPr>
            <a:endParaRPr lang="pt-BR" i="1" dirty="0" smtClean="0"/>
          </a:p>
          <a:p>
            <a:pPr algn="just">
              <a:buFont typeface="Arial" pitchFamily="34" charset="0"/>
              <a:buChar char="•"/>
            </a:pPr>
            <a:r>
              <a:rPr lang="pt-BR" i="1" dirty="0" smtClean="0"/>
              <a:t> Ferramenta de gestão dos hospitais.</a:t>
            </a:r>
          </a:p>
          <a:p>
            <a:pPr lvl="0" algn="just">
              <a:buFont typeface="Arial" pitchFamily="34" charset="0"/>
              <a:buChar char="•"/>
            </a:pPr>
            <a:endParaRPr lang="pt-BR" i="1" dirty="0" smtClean="0"/>
          </a:p>
          <a:p>
            <a:endParaRPr lang="pt-BR" i="1" dirty="0" smtClean="0"/>
          </a:p>
          <a:p>
            <a:endParaRPr lang="pt-BR" i="1" dirty="0" smtClean="0"/>
          </a:p>
          <a:p>
            <a:endParaRPr lang="pt-BR" i="1" dirty="0" smtClean="0"/>
          </a:p>
        </p:txBody>
      </p:sp>
      <p:sp>
        <p:nvSpPr>
          <p:cNvPr id="3" name="Seta para a direita 2"/>
          <p:cNvSpPr/>
          <p:nvPr/>
        </p:nvSpPr>
        <p:spPr>
          <a:xfrm>
            <a:off x="251520" y="1211306"/>
            <a:ext cx="360040" cy="34125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79512" y="404664"/>
            <a:ext cx="878497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pt-BR" dirty="0" smtClean="0"/>
          </a:p>
          <a:p>
            <a:pPr lvl="0" algn="just"/>
            <a:endParaRPr lang="pt-BR" dirty="0" smtClean="0"/>
          </a:p>
          <a:p>
            <a:pPr lvl="0" algn="just"/>
            <a:endParaRPr lang="pt-BR" dirty="0" smtClean="0"/>
          </a:p>
          <a:p>
            <a:pPr algn="just"/>
            <a:r>
              <a:rPr lang="pt-BR" dirty="0" smtClean="0"/>
              <a:t>(Em andamento nas seguintes unidades de saúde: </a:t>
            </a:r>
            <a:r>
              <a:rPr lang="pt-BR" dirty="0" err="1" smtClean="0"/>
              <a:t>HRCeilândia</a:t>
            </a:r>
            <a:r>
              <a:rPr lang="pt-BR" dirty="0" smtClean="0"/>
              <a:t>; HBDF;  HRAS)</a:t>
            </a:r>
          </a:p>
          <a:p>
            <a:pPr algn="just"/>
            <a:endParaRPr lang="pt-BR" dirty="0" smtClean="0"/>
          </a:p>
          <a:p>
            <a:pPr lvl="0" algn="just">
              <a:buFont typeface="Wingdings" pitchFamily="2" charset="2"/>
              <a:buChar char="q"/>
            </a:pPr>
            <a:r>
              <a:rPr lang="pt-BR" dirty="0" smtClean="0"/>
              <a:t> Aplicar a metodologia de apuração de custos em unidades de saúde do SUS como preconizada pelo PNGC, desenvolvido pelo DESID/SE/MS;</a:t>
            </a:r>
          </a:p>
          <a:p>
            <a:pPr lvl="0" algn="just"/>
            <a:endParaRPr lang="pt-BR" dirty="0" smtClean="0"/>
          </a:p>
          <a:p>
            <a:pPr lvl="0" algn="just">
              <a:buFont typeface="Wingdings" pitchFamily="2" charset="2"/>
              <a:buChar char="q"/>
            </a:pPr>
            <a:r>
              <a:rPr lang="pt-BR" dirty="0" smtClean="0"/>
              <a:t> Acompanhar e avaliar a implementação da gestão de custos nas instituições de saúde participantes do projeto;</a:t>
            </a:r>
          </a:p>
          <a:p>
            <a:pPr lvl="0" algn="just"/>
            <a:endParaRPr lang="pt-BR" dirty="0" smtClean="0"/>
          </a:p>
          <a:p>
            <a:pPr lvl="0" algn="just">
              <a:buFont typeface="Wingdings" pitchFamily="2" charset="2"/>
              <a:buChar char="q"/>
            </a:pPr>
            <a:r>
              <a:rPr lang="pt-BR" dirty="0" smtClean="0"/>
              <a:t> Desenvolver e implantar nas instituições de saúde ferramenta de gestão capaz de auxiliar os gestores na apuração dos custos e na tomada de decisão; </a:t>
            </a:r>
          </a:p>
          <a:p>
            <a:pPr lvl="0" algn="just"/>
            <a:endParaRPr lang="pt-BR" dirty="0" smtClean="0"/>
          </a:p>
          <a:p>
            <a:pPr lvl="0" algn="just">
              <a:buFont typeface="Wingdings" pitchFamily="2" charset="2"/>
              <a:buChar char="q"/>
            </a:pPr>
            <a:r>
              <a:rPr lang="pt-BR" dirty="0" smtClean="0"/>
              <a:t> Estimar os custos por unidade de saúde participante do projeto segundo os indicadores: perfil institucional, custo por centro de custo; por grupo de insumos; leito/dia; procedimento; atendimento; paciente/dia; serviço; especialidade.</a:t>
            </a:r>
          </a:p>
          <a:p>
            <a:pPr algn="just"/>
            <a:endParaRPr lang="pt-BR" sz="1200" dirty="0" smtClean="0"/>
          </a:p>
        </p:txBody>
      </p:sp>
      <p:sp>
        <p:nvSpPr>
          <p:cNvPr id="4" name="CaixaDeTexto 3"/>
          <p:cNvSpPr txBox="1"/>
          <p:nvPr/>
        </p:nvSpPr>
        <p:spPr>
          <a:xfrm>
            <a:off x="395536" y="548680"/>
            <a:ext cx="3024336" cy="4001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Objetivos Específicos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79512" y="1124744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Wingdings" pitchFamily="2" charset="2"/>
              <a:buChar char="q"/>
            </a:pPr>
            <a:r>
              <a:rPr lang="pt-BR" dirty="0" smtClean="0"/>
              <a:t> Definir um rol de informações de resultados para o PNGC;</a:t>
            </a:r>
          </a:p>
          <a:p>
            <a:pPr lvl="0" algn="just"/>
            <a:endParaRPr lang="pt-BR" dirty="0" smtClean="0"/>
          </a:p>
          <a:p>
            <a:pPr lvl="0" algn="just">
              <a:buFont typeface="Wingdings" pitchFamily="2" charset="2"/>
              <a:buChar char="q"/>
            </a:pPr>
            <a:r>
              <a:rPr lang="pt-BR" dirty="0" smtClean="0"/>
              <a:t> Criar um banco de dados capaz de garantir a troca de informação entre as instituições de saúde participantes do Projeto Piloto;</a:t>
            </a:r>
          </a:p>
          <a:p>
            <a:pPr lvl="0" algn="just"/>
            <a:endParaRPr lang="pt-BR" dirty="0" smtClean="0"/>
          </a:p>
          <a:p>
            <a:pPr lvl="0" algn="just">
              <a:buFont typeface="Wingdings" pitchFamily="2" charset="2"/>
              <a:buChar char="q"/>
            </a:pPr>
            <a:r>
              <a:rPr lang="pt-BR" dirty="0" smtClean="0"/>
              <a:t> Analisar regionalmente o desempenho econômico das instituições participantes do projeto;</a:t>
            </a:r>
          </a:p>
          <a:p>
            <a:pPr lvl="0" algn="just"/>
            <a:endParaRPr lang="pt-BR" dirty="0" smtClean="0"/>
          </a:p>
          <a:p>
            <a:pPr lvl="0" algn="just">
              <a:buFont typeface="Wingdings" pitchFamily="2" charset="2"/>
              <a:buChar char="q"/>
            </a:pPr>
            <a:r>
              <a:rPr lang="pt-BR" dirty="0" smtClean="0"/>
              <a:t> Estimular a estruturação de uma rede de colaboradores e multiplicadores da cultura de custos no âmbito da SES/DF;</a:t>
            </a:r>
          </a:p>
          <a:p>
            <a:pPr lvl="0" algn="just"/>
            <a:endParaRPr lang="pt-BR" dirty="0" smtClean="0"/>
          </a:p>
          <a:p>
            <a:pPr lvl="0" algn="just">
              <a:buFont typeface="Wingdings" pitchFamily="2" charset="2"/>
              <a:buChar char="q"/>
            </a:pPr>
            <a:r>
              <a:rPr lang="pt-BR" dirty="0" smtClean="0"/>
              <a:t> Avaliar a aplicabilidade da metodologia de apuração de Custos conforme preconizada pelo PNGC;</a:t>
            </a:r>
          </a:p>
          <a:p>
            <a:pPr lvl="0" algn="just"/>
            <a:endParaRPr lang="pt-BR" dirty="0" smtClean="0"/>
          </a:p>
          <a:p>
            <a:pPr lvl="0" algn="just">
              <a:buFont typeface="Wingdings" pitchFamily="2" charset="2"/>
              <a:buChar char="q"/>
            </a:pPr>
            <a:r>
              <a:rPr lang="pt-BR" dirty="0" smtClean="0"/>
              <a:t> Avaliar a adequação do mecanismo de implementação apuração de custos recomendado pelo PNGC.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980728"/>
            <a:ext cx="843528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pt-BR" sz="2400" dirty="0"/>
          </a:p>
          <a:p>
            <a:pPr>
              <a:buNone/>
            </a:pPr>
            <a:endParaRPr lang="pt-BR" sz="2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467544" y="404664"/>
            <a:ext cx="3024336" cy="4001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Histórico do Piloto DF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67544" y="1052736"/>
            <a:ext cx="81369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b="1" dirty="0" smtClean="0"/>
              <a:t>2008</a:t>
            </a:r>
            <a:r>
              <a:rPr lang="pt-BR" dirty="0" smtClean="0"/>
              <a:t> – Início da articulação entre MS e SES DF</a:t>
            </a:r>
          </a:p>
          <a:p>
            <a:pPr algn="just"/>
            <a:endParaRPr lang="pt-BR" dirty="0" smtClean="0"/>
          </a:p>
          <a:p>
            <a:pPr algn="just"/>
            <a:r>
              <a:rPr lang="pt-BR" b="1" dirty="0" smtClean="0"/>
              <a:t>2009</a:t>
            </a:r>
            <a:r>
              <a:rPr lang="pt-BR" dirty="0" smtClean="0"/>
              <a:t> – Criação do Núcleo de Economia da Saúde da SES DF</a:t>
            </a:r>
          </a:p>
          <a:p>
            <a:pPr algn="just"/>
            <a:endParaRPr lang="pt-BR" dirty="0" smtClean="0"/>
          </a:p>
          <a:p>
            <a:pPr algn="just"/>
            <a:r>
              <a:rPr lang="pt-BR" b="1" dirty="0" smtClean="0"/>
              <a:t>2010 </a:t>
            </a:r>
            <a:r>
              <a:rPr lang="pt-BR" dirty="0" smtClean="0"/>
              <a:t>– Lotação de um servidor da SES DF no NES</a:t>
            </a:r>
          </a:p>
          <a:p>
            <a:pPr algn="just"/>
            <a:endParaRPr lang="pt-BR" dirty="0" smtClean="0"/>
          </a:p>
          <a:p>
            <a:pPr marL="804863" indent="-182563" algn="just">
              <a:tabLst>
                <a:tab pos="809625" algn="l"/>
              </a:tabLst>
            </a:pPr>
            <a:r>
              <a:rPr lang="pt-BR" dirty="0" smtClean="0">
                <a:latin typeface="Lucida Sans Unicode"/>
                <a:cs typeface="Lucida Sans Unicode"/>
              </a:rPr>
              <a:t>►</a:t>
            </a:r>
            <a:r>
              <a:rPr lang="pt-BR" dirty="0" smtClean="0"/>
              <a:t>Intensifica-se a articulação entre MS e SES DF;</a:t>
            </a:r>
          </a:p>
          <a:p>
            <a:pPr marL="804863" indent="-182563" algn="just">
              <a:tabLst>
                <a:tab pos="809625" algn="l"/>
              </a:tabLst>
            </a:pPr>
            <a:r>
              <a:rPr lang="pt-BR" dirty="0" smtClean="0">
                <a:latin typeface="Lucida Sans Unicode"/>
                <a:cs typeface="Lucida Sans Unicode"/>
              </a:rPr>
              <a:t>►</a:t>
            </a:r>
            <a:r>
              <a:rPr lang="pt-BR" dirty="0" smtClean="0"/>
              <a:t>Novembro - oficina com apresentação de resultados de             identificação e revisão de processos para levantamento de             informações de despesas gerais das unidades de saúde             envolvidas (HRAS, HBDF, HRC)</a:t>
            </a:r>
          </a:p>
          <a:p>
            <a:pPr algn="just"/>
            <a:endParaRPr lang="pt-BR" dirty="0" smtClean="0"/>
          </a:p>
          <a:p>
            <a:pPr algn="just"/>
            <a:r>
              <a:rPr lang="pt-BR" b="1" dirty="0" smtClean="0"/>
              <a:t>2011</a:t>
            </a:r>
            <a:r>
              <a:rPr lang="pt-BR" dirty="0" smtClean="0"/>
              <a:t> – Nova gestão (MS e SUPRAC/SES/DF) -&gt; formalização da articulação =&gt; </a:t>
            </a:r>
            <a:r>
              <a:rPr lang="pt-B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parceria</a:t>
            </a:r>
            <a:endParaRPr lang="pt-B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Seta dobrada para cima 8"/>
          <p:cNvSpPr/>
          <p:nvPr/>
        </p:nvSpPr>
        <p:spPr>
          <a:xfrm rot="5400000">
            <a:off x="2627784" y="4869160"/>
            <a:ext cx="504056" cy="64807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3419872" y="5013176"/>
            <a:ext cx="50812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pt-BR" dirty="0" smtClean="0"/>
              <a:t> Institucionalização da gestão de custos nas unidades de saúde;</a:t>
            </a:r>
          </a:p>
          <a:p>
            <a:pPr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pt-BR" dirty="0" smtClean="0"/>
              <a:t> Inserção de novas unidades de saúde (</a:t>
            </a:r>
            <a:r>
              <a:rPr lang="pt-BR" dirty="0" smtClean="0"/>
              <a:t>HRSM; </a:t>
            </a:r>
            <a:r>
              <a:rPr lang="pt-BR" dirty="0" smtClean="0"/>
              <a:t>HRT; HEMOCENTRO)</a:t>
            </a:r>
            <a:endParaRPr lang="pt-BR" dirty="0"/>
          </a:p>
        </p:txBody>
      </p:sp>
      <p:cxnSp>
        <p:nvCxnSpPr>
          <p:cNvPr id="12" name="Conector reto 11"/>
          <p:cNvCxnSpPr/>
          <p:nvPr/>
        </p:nvCxnSpPr>
        <p:spPr>
          <a:xfrm>
            <a:off x="3347864" y="4941168"/>
            <a:ext cx="0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67544" y="404664"/>
            <a:ext cx="5544616" cy="4001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 do Piloto para o DF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39552" y="1268760"/>
            <a:ext cx="79208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pt-BR" dirty="0" smtClean="0"/>
              <a:t> As unidades de saúde são subordinadas à SES/DF -&gt; não há independência financeira</a:t>
            </a:r>
          </a:p>
          <a:p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                Necessidade de ferramenta de gestão</a:t>
            </a:r>
          </a:p>
          <a:p>
            <a:endParaRPr lang="pt-BR" dirty="0" smtClean="0"/>
          </a:p>
          <a:p>
            <a:r>
              <a:rPr lang="pt-BR" dirty="0" smtClean="0"/>
              <a:t>       </a:t>
            </a:r>
            <a:r>
              <a:rPr lang="pt-BR" dirty="0" smtClean="0">
                <a:latin typeface="Lucida Sans Unicode"/>
                <a:cs typeface="Lucida Sans Unicode"/>
              </a:rPr>
              <a:t>► </a:t>
            </a:r>
            <a:r>
              <a:rPr lang="pt-BR" dirty="0" smtClean="0"/>
              <a:t>Com o PNGC </a:t>
            </a:r>
            <a:r>
              <a:rPr lang="pt-BR" dirty="0" smtClean="0">
                <a:latin typeface="Lucida Sans Unicode"/>
                <a:cs typeface="Lucida Sans Unicode"/>
              </a:rPr>
              <a:t>▶ </a:t>
            </a:r>
            <a:r>
              <a:rPr lang="pt-BR" dirty="0" smtClean="0"/>
              <a:t>evidencia-se a gestão das unidades. Com a </a:t>
            </a:r>
          </a:p>
          <a:p>
            <a:r>
              <a:rPr lang="pt-BR" dirty="0" smtClean="0"/>
              <a:t>           visibilidade dos diferentes processos no contexto das </a:t>
            </a:r>
          </a:p>
          <a:p>
            <a:r>
              <a:rPr lang="pt-BR" dirty="0" smtClean="0"/>
              <a:t>           unidades de saúde</a:t>
            </a:r>
          </a:p>
          <a:p>
            <a:endParaRPr lang="pt-BR" dirty="0" smtClean="0"/>
          </a:p>
          <a:p>
            <a:r>
              <a:rPr lang="pt-BR" dirty="0" smtClean="0"/>
              <a:t>                               importância de custos para o </a:t>
            </a:r>
          </a:p>
          <a:p>
            <a:r>
              <a:rPr lang="pt-BR" dirty="0" smtClean="0"/>
              <a:t>                               alcance desse objetivo        (organização dos        </a:t>
            </a:r>
          </a:p>
          <a:p>
            <a:r>
              <a:rPr lang="pt-BR" dirty="0" smtClean="0"/>
              <a:t>                                                                         fluxos e processos)</a:t>
            </a:r>
          </a:p>
          <a:p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                                  </a:t>
            </a:r>
            <a:r>
              <a:rPr lang="pt-BR" sz="1600" dirty="0" smtClean="0"/>
              <a:t>Alterações simples derivadas de maior </a:t>
            </a:r>
          </a:p>
          <a:p>
            <a:r>
              <a:rPr lang="pt-BR" sz="1600" dirty="0" smtClean="0"/>
              <a:t>                                        controle (ex.: vazamentos; redução </a:t>
            </a:r>
          </a:p>
          <a:p>
            <a:r>
              <a:rPr lang="pt-BR" sz="1600" dirty="0" smtClean="0"/>
              <a:t>                                        gastos energia; ...)</a:t>
            </a:r>
            <a:endParaRPr lang="pt-BR" sz="1600" dirty="0"/>
          </a:p>
        </p:txBody>
      </p:sp>
      <p:sp>
        <p:nvSpPr>
          <p:cNvPr id="4" name="Seta dobrada para cima 3"/>
          <p:cNvSpPr/>
          <p:nvPr/>
        </p:nvSpPr>
        <p:spPr>
          <a:xfrm rot="5400000">
            <a:off x="1151620" y="2096852"/>
            <a:ext cx="648072" cy="43204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Seta dobrada para cima 4"/>
          <p:cNvSpPr/>
          <p:nvPr/>
        </p:nvSpPr>
        <p:spPr>
          <a:xfrm rot="5400000">
            <a:off x="2087724" y="3825044"/>
            <a:ext cx="504056" cy="43204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Seta dobrada para cima 5"/>
          <p:cNvSpPr/>
          <p:nvPr/>
        </p:nvSpPr>
        <p:spPr>
          <a:xfrm rot="10800000">
            <a:off x="3923928" y="4638278"/>
            <a:ext cx="648072" cy="64807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67544" y="404664"/>
            <a:ext cx="5544616" cy="4001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 do Piloto para o MS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683568" y="1196752"/>
            <a:ext cx="7920880" cy="444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pt-BR" sz="2000" dirty="0" smtClean="0"/>
              <a:t> Melhoria das ferramentas para apuração de custos;</a:t>
            </a:r>
          </a:p>
          <a:p>
            <a:pPr>
              <a:buFont typeface="Wingdings" pitchFamily="2" charset="2"/>
              <a:buChar char="q"/>
            </a:pPr>
            <a:endParaRPr lang="pt-BR" sz="2000" dirty="0" smtClean="0"/>
          </a:p>
          <a:p>
            <a:pPr>
              <a:buFont typeface="Wingdings" pitchFamily="2" charset="2"/>
              <a:buChar char="q"/>
            </a:pPr>
            <a:r>
              <a:rPr lang="pt-BR" sz="2000" dirty="0" smtClean="0"/>
              <a:t> Alimenta o desenvolvimento do software;</a:t>
            </a:r>
          </a:p>
          <a:p>
            <a:pPr>
              <a:buFont typeface="Wingdings" pitchFamily="2" charset="2"/>
              <a:buChar char="q"/>
            </a:pPr>
            <a:endParaRPr lang="pt-BR" sz="2000" dirty="0" smtClean="0"/>
          </a:p>
          <a:p>
            <a:pPr>
              <a:buFont typeface="Wingdings" pitchFamily="2" charset="2"/>
              <a:buChar char="q"/>
            </a:pPr>
            <a:r>
              <a:rPr lang="pt-BR" sz="2000" dirty="0" smtClean="0"/>
              <a:t> Validação da metodologia;</a:t>
            </a:r>
          </a:p>
          <a:p>
            <a:pPr>
              <a:buFont typeface="Wingdings" pitchFamily="2" charset="2"/>
              <a:buChar char="q"/>
            </a:pPr>
            <a:endParaRPr lang="pt-BR" sz="2000" dirty="0" smtClean="0"/>
          </a:p>
          <a:p>
            <a:pPr>
              <a:buFont typeface="Wingdings" pitchFamily="2" charset="2"/>
              <a:buChar char="q"/>
            </a:pPr>
            <a:r>
              <a:rPr lang="pt-BR" sz="2000" dirty="0" smtClean="0"/>
              <a:t> (Implantar a gestão de custos): </a:t>
            </a:r>
          </a:p>
          <a:p>
            <a:endParaRPr lang="pt-BR" sz="2000" dirty="0" smtClean="0"/>
          </a:p>
          <a:p>
            <a:pPr marL="2695575" indent="-361950" algn="just">
              <a:spcAft>
                <a:spcPts val="600"/>
              </a:spcAft>
              <a:tabLst>
                <a:tab pos="2514600" algn="l"/>
                <a:tab pos="5114925" algn="l"/>
              </a:tabLst>
            </a:pPr>
            <a:r>
              <a:rPr lang="pt-BR" dirty="0" smtClean="0">
                <a:latin typeface="Lucida Sans Unicode"/>
                <a:cs typeface="Lucida Sans Unicode"/>
              </a:rPr>
              <a:t>●  Inserção d</a:t>
            </a:r>
            <a:r>
              <a:rPr lang="pt-BR" dirty="0" smtClean="0"/>
              <a:t>a “cultura” na unidade;</a:t>
            </a:r>
          </a:p>
          <a:p>
            <a:pPr marL="2695575" indent="-361950" algn="just">
              <a:spcAft>
                <a:spcPts val="600"/>
              </a:spcAft>
              <a:tabLst>
                <a:tab pos="2514600" algn="l"/>
                <a:tab pos="5114925" algn="l"/>
              </a:tabLst>
            </a:pPr>
            <a:r>
              <a:rPr lang="pt-BR" dirty="0" smtClean="0">
                <a:latin typeface="Lucida Sans Unicode"/>
                <a:cs typeface="Lucida Sans Unicode"/>
              </a:rPr>
              <a:t>●  </a:t>
            </a:r>
            <a:r>
              <a:rPr lang="pt-BR" dirty="0" smtClean="0"/>
              <a:t>Mudança nos processos de trabalho;</a:t>
            </a:r>
          </a:p>
          <a:p>
            <a:pPr marL="2695575" indent="-361950" algn="just">
              <a:spcAft>
                <a:spcPts val="600"/>
              </a:spcAft>
              <a:tabLst>
                <a:tab pos="2514600" algn="l"/>
                <a:tab pos="5114925" algn="l"/>
              </a:tabLst>
            </a:pPr>
            <a:r>
              <a:rPr lang="pt-BR" dirty="0" smtClean="0">
                <a:latin typeface="Lucida Sans Unicode"/>
                <a:cs typeface="Lucida Sans Unicode"/>
              </a:rPr>
              <a:t>● </a:t>
            </a:r>
            <a:r>
              <a:rPr lang="pt-BR" dirty="0" smtClean="0"/>
              <a:t>Criação de novos processos para coleta de informações (ex.: contrato,...);</a:t>
            </a:r>
          </a:p>
          <a:p>
            <a:pPr marL="2695575" indent="-361950" algn="just">
              <a:spcAft>
                <a:spcPts val="600"/>
              </a:spcAft>
              <a:tabLst>
                <a:tab pos="2514600" algn="l"/>
                <a:tab pos="5114925" algn="l"/>
              </a:tabLst>
            </a:pPr>
            <a:r>
              <a:rPr lang="pt-BR" dirty="0" smtClean="0">
                <a:latin typeface="Lucida Sans Unicode"/>
                <a:cs typeface="Lucida Sans Unicode"/>
              </a:rPr>
              <a:t>● </a:t>
            </a:r>
            <a:r>
              <a:rPr lang="pt-BR" dirty="0" smtClean="0"/>
              <a:t>Decisões já tomadas com base no processo de implantação da apuração de custos.</a:t>
            </a:r>
            <a:endParaRPr lang="pt-B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1847</TotalTime>
  <Words>746</Words>
  <Application>Microsoft Office PowerPoint</Application>
  <PresentationFormat>Apresentação na tela (4:3)</PresentationFormat>
  <Paragraphs>123</Paragraphs>
  <Slides>10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1" baseType="lpstr">
      <vt:lpstr>Concurso</vt:lpstr>
      <vt:lpstr> Projeto Piloto para Implementação e Acompanhamento do Programa Nacional de Gestão de Custos em Unidades de Saúde Vinculadas à SES do Distrito Federal</vt:lpstr>
      <vt:lpstr>PNGC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casa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PNCG</dc:title>
  <dc:creator>andreia</dc:creator>
  <cp:lastModifiedBy>cinetecnica</cp:lastModifiedBy>
  <cp:revision>236</cp:revision>
  <dcterms:created xsi:type="dcterms:W3CDTF">2011-05-15T12:09:27Z</dcterms:created>
  <dcterms:modified xsi:type="dcterms:W3CDTF">2011-12-21T15:56:29Z</dcterms:modified>
</cp:coreProperties>
</file>