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15" r:id="rId2"/>
    <p:sldId id="340" r:id="rId3"/>
    <p:sldId id="259" r:id="rId4"/>
    <p:sldId id="339" r:id="rId5"/>
    <p:sldId id="316" r:id="rId6"/>
    <p:sldId id="366" r:id="rId7"/>
    <p:sldId id="367" r:id="rId8"/>
    <p:sldId id="351" r:id="rId9"/>
    <p:sldId id="342" r:id="rId10"/>
    <p:sldId id="352" r:id="rId11"/>
    <p:sldId id="369" r:id="rId12"/>
    <p:sldId id="336" r:id="rId13"/>
    <p:sldId id="364" r:id="rId14"/>
    <p:sldId id="337" r:id="rId15"/>
    <p:sldId id="368" r:id="rId16"/>
    <p:sldId id="365" r:id="rId17"/>
    <p:sldId id="338" r:id="rId18"/>
    <p:sldId id="327" r:id="rId19"/>
    <p:sldId id="370" r:id="rId20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3399"/>
    <a:srgbClr val="005EA4"/>
    <a:srgbClr val="F9F9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7" autoAdjust="0"/>
    <p:restoredTop sz="94660"/>
  </p:normalViewPr>
  <p:slideViewPr>
    <p:cSldViewPr>
      <p:cViewPr>
        <p:scale>
          <a:sx n="66" d="100"/>
          <a:sy n="66" d="100"/>
        </p:scale>
        <p:origin x="-1674" y="-558"/>
      </p:cViewPr>
      <p:guideLst>
        <p:guide orient="horz" pos="3929"/>
        <p:guide pos="2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Pasta1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5EA4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1.058215753805130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4130636405794836E-3"/>
                  <c:y val="7.054771692034330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420751611700657E-7"/>
                  <c:y val="-1.058215753805130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6085670185584981E-3"/>
                  <c:y val="-1.058215753805130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826127281159045E-2"/>
                  <c:y val="-7.054771692034330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8043545468598272E-3"/>
                  <c:y val="-7.054771692034330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3.60870909371963E-3"/>
                  <c:y val="-7.0547716920343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pt-BR" sz="1200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Plan1!$A$1:$A$7</c:f>
              <c:strCache>
                <c:ptCount val="7"/>
                <c:pt idx="0">
                  <c:v>Água/Esgoto/Eletricidade</c:v>
                </c:pt>
                <c:pt idx="1">
                  <c:v>Corrupção</c:v>
                </c:pt>
                <c:pt idx="2">
                  <c:v>Drogas</c:v>
                </c:pt>
                <c:pt idx="3">
                  <c:v>Educação</c:v>
                </c:pt>
                <c:pt idx="4">
                  <c:v>Emprego</c:v>
                </c:pt>
                <c:pt idx="5">
                  <c:v>Segurança</c:v>
                </c:pt>
                <c:pt idx="6">
                  <c:v>Saúde</c:v>
                </c:pt>
              </c:strCache>
            </c:strRef>
          </c:cat>
          <c:val>
            <c:numRef>
              <c:f>Plan1!$B$1:$B$7</c:f>
              <c:numCache>
                <c:formatCode>ge\r\a\l</c:formatCode>
                <c:ptCount val="7"/>
                <c:pt idx="0">
                  <c:v>6</c:v>
                </c:pt>
                <c:pt idx="1">
                  <c:v>14</c:v>
                </c:pt>
                <c:pt idx="2">
                  <c:v>16</c:v>
                </c:pt>
                <c:pt idx="3">
                  <c:v>18</c:v>
                </c:pt>
                <c:pt idx="4">
                  <c:v>28</c:v>
                </c:pt>
                <c:pt idx="5">
                  <c:v>41</c:v>
                </c:pt>
                <c:pt idx="6">
                  <c:v>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505984"/>
        <c:axId val="30507776"/>
      </c:barChart>
      <c:catAx>
        <c:axId val="3050598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lang="pt-BR" sz="1400"/>
            </a:pPr>
            <a:endParaRPr lang="pt-BR"/>
          </a:p>
        </c:txPr>
        <c:crossAx val="30507776"/>
        <c:crosses val="autoZero"/>
        <c:auto val="1"/>
        <c:lblAlgn val="ctr"/>
        <c:lblOffset val="100"/>
        <c:noMultiLvlLbl val="0"/>
      </c:catAx>
      <c:valAx>
        <c:axId val="30507776"/>
        <c:scaling>
          <c:orientation val="minMax"/>
        </c:scaling>
        <c:delete val="0"/>
        <c:axPos val="b"/>
        <c:numFmt formatCode="ge\r\a\l" sourceLinked="1"/>
        <c:majorTickMark val="out"/>
        <c:minorTickMark val="none"/>
        <c:tickLblPos val="nextTo"/>
        <c:txPr>
          <a:bodyPr/>
          <a:lstStyle/>
          <a:p>
            <a:pPr>
              <a:defRPr lang="pt-BR"/>
            </a:pPr>
            <a:endParaRPr lang="pt-BR"/>
          </a:p>
        </c:txPr>
        <c:crossAx val="3050598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C25F34-0C07-D84E-99CD-E21AF6339E15}" type="doc">
      <dgm:prSet loTypeId="urn:microsoft.com/office/officeart/2005/8/layout/radial6" loCatId="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CE0D669-7DC9-D84E-AAA2-2BFDD6FF225B}">
      <dgm:prSet/>
      <dgm:spPr/>
      <dgm:t>
        <a:bodyPr/>
        <a:lstStyle/>
        <a:p>
          <a:pPr rtl="0"/>
          <a:r>
            <a:rPr lang="pt-BR" b="1" dirty="0" smtClean="0"/>
            <a:t>Compromissos do Governo</a:t>
          </a:r>
          <a:endParaRPr lang="pt-BR" dirty="0"/>
        </a:p>
      </dgm:t>
    </dgm:pt>
    <dgm:pt modelId="{3938558B-13C8-D04D-A0FD-B6565A4B88DC}" type="parTrans" cxnId="{ADE26D9E-C85B-DF4E-BA5C-51D9B80CD5F9}">
      <dgm:prSet/>
      <dgm:spPr/>
      <dgm:t>
        <a:bodyPr/>
        <a:lstStyle/>
        <a:p>
          <a:endParaRPr lang="en-US"/>
        </a:p>
      </dgm:t>
    </dgm:pt>
    <dgm:pt modelId="{A67EBA9B-1AD8-1F4A-BD6E-ADF195472CA3}" type="sibTrans" cxnId="{ADE26D9E-C85B-DF4E-BA5C-51D9B80CD5F9}">
      <dgm:prSet/>
      <dgm:spPr/>
      <dgm:t>
        <a:bodyPr/>
        <a:lstStyle/>
        <a:p>
          <a:endParaRPr lang="en-US"/>
        </a:p>
      </dgm:t>
    </dgm:pt>
    <dgm:pt modelId="{64DB53DB-B705-8C40-9F37-7BBD03422A7F}">
      <dgm:prSet custT="1"/>
      <dgm:spPr/>
      <dgm:t>
        <a:bodyPr/>
        <a:lstStyle/>
        <a:p>
          <a:pPr rtl="0"/>
          <a:r>
            <a:rPr lang="pt-BR" sz="1600" b="1" dirty="0" smtClean="0"/>
            <a:t>Erradicação da miséria absoluta</a:t>
          </a:r>
          <a:endParaRPr lang="pt-BR" sz="1600" dirty="0"/>
        </a:p>
      </dgm:t>
    </dgm:pt>
    <dgm:pt modelId="{7FDDFD34-4990-6149-9561-A66CEBDAC764}" type="parTrans" cxnId="{DDD88866-D4D8-CA43-8B38-34CCA9B5F135}">
      <dgm:prSet/>
      <dgm:spPr/>
      <dgm:t>
        <a:bodyPr/>
        <a:lstStyle/>
        <a:p>
          <a:endParaRPr lang="en-US"/>
        </a:p>
      </dgm:t>
    </dgm:pt>
    <dgm:pt modelId="{71AF8A8B-FB3C-E645-B825-1EE690B26BD3}" type="sibTrans" cxnId="{DDD88866-D4D8-CA43-8B38-34CCA9B5F135}">
      <dgm:prSet/>
      <dgm:spPr/>
      <dgm:t>
        <a:bodyPr/>
        <a:lstStyle/>
        <a:p>
          <a:endParaRPr lang="en-US"/>
        </a:p>
      </dgm:t>
    </dgm:pt>
    <dgm:pt modelId="{41ABB0B0-EEA7-5249-8A2B-60BFFA2C47E9}">
      <dgm:prSet custT="1"/>
      <dgm:spPr/>
      <dgm:t>
        <a:bodyPr/>
        <a:lstStyle/>
        <a:p>
          <a:pPr rtl="0"/>
          <a:r>
            <a:rPr lang="pt-BR" sz="1600" b="1" dirty="0" smtClean="0"/>
            <a:t>Direitos humanos e de cidadania</a:t>
          </a:r>
          <a:endParaRPr lang="pt-BR" sz="1600" dirty="0"/>
        </a:p>
      </dgm:t>
    </dgm:pt>
    <dgm:pt modelId="{F1DB2AC7-16B0-6145-883C-74EE77B3AE69}" type="parTrans" cxnId="{6D8DCC7B-63D9-4342-899B-0A3BF5AA2460}">
      <dgm:prSet/>
      <dgm:spPr/>
      <dgm:t>
        <a:bodyPr/>
        <a:lstStyle/>
        <a:p>
          <a:endParaRPr lang="en-US"/>
        </a:p>
      </dgm:t>
    </dgm:pt>
    <dgm:pt modelId="{E05B6670-3E53-A148-9CE0-F74F99BB0A24}" type="sibTrans" cxnId="{6D8DCC7B-63D9-4342-899B-0A3BF5AA2460}">
      <dgm:prSet/>
      <dgm:spPr/>
      <dgm:t>
        <a:bodyPr/>
        <a:lstStyle/>
        <a:p>
          <a:endParaRPr lang="en-US"/>
        </a:p>
      </dgm:t>
    </dgm:pt>
    <dgm:pt modelId="{36273B21-D90F-5B46-AF9E-3890F4372B99}">
      <dgm:prSet custT="1"/>
      <dgm:spPr/>
      <dgm:t>
        <a:bodyPr/>
        <a:lstStyle/>
        <a:p>
          <a:pPr rtl="0"/>
          <a:r>
            <a:rPr lang="pt-BR" sz="1600" b="1" dirty="0" smtClean="0"/>
            <a:t>Desenvolvimento econômico e social</a:t>
          </a:r>
          <a:endParaRPr lang="pt-BR" sz="1600" dirty="0"/>
        </a:p>
      </dgm:t>
    </dgm:pt>
    <dgm:pt modelId="{1F85C91F-1FCB-A64D-87EE-77EA93C99B88}" type="parTrans" cxnId="{16F331D1-1404-E54B-B5C3-453A6860455E}">
      <dgm:prSet/>
      <dgm:spPr/>
      <dgm:t>
        <a:bodyPr/>
        <a:lstStyle/>
        <a:p>
          <a:endParaRPr lang="en-US"/>
        </a:p>
      </dgm:t>
    </dgm:pt>
    <dgm:pt modelId="{8A81988D-69BE-8B41-B15A-0B11DC837ECE}" type="sibTrans" cxnId="{16F331D1-1404-E54B-B5C3-453A6860455E}">
      <dgm:prSet/>
      <dgm:spPr/>
      <dgm:t>
        <a:bodyPr/>
        <a:lstStyle/>
        <a:p>
          <a:endParaRPr lang="en-US"/>
        </a:p>
      </dgm:t>
    </dgm:pt>
    <dgm:pt modelId="{D0700517-816A-A348-84D0-33577B9EA8B5}">
      <dgm:prSet custT="1"/>
      <dgm:spPr/>
      <dgm:t>
        <a:bodyPr/>
        <a:lstStyle/>
        <a:p>
          <a:pPr rtl="0"/>
          <a:r>
            <a:rPr lang="pt-BR" sz="1600" b="1" dirty="0" smtClean="0"/>
            <a:t>Melhoria da </a:t>
          </a:r>
          <a:r>
            <a:rPr lang="pt-BR" sz="1600" b="1" dirty="0" err="1" smtClean="0"/>
            <a:t>infra-estrutura</a:t>
          </a:r>
          <a:r>
            <a:rPr lang="pt-BR" sz="1600" b="1" dirty="0" smtClean="0"/>
            <a:t> – PAC</a:t>
          </a:r>
          <a:endParaRPr lang="pt-BR" sz="1600" dirty="0"/>
        </a:p>
      </dgm:t>
    </dgm:pt>
    <dgm:pt modelId="{6325CD83-93B8-E142-89CE-43E225203D93}" type="parTrans" cxnId="{B36FB900-B7AF-514F-814C-E9F6C4BCAFB6}">
      <dgm:prSet/>
      <dgm:spPr/>
      <dgm:t>
        <a:bodyPr/>
        <a:lstStyle/>
        <a:p>
          <a:endParaRPr lang="en-US"/>
        </a:p>
      </dgm:t>
    </dgm:pt>
    <dgm:pt modelId="{53EA24F1-3066-2E4E-BA2A-94AD634ED67E}" type="sibTrans" cxnId="{B36FB900-B7AF-514F-814C-E9F6C4BCAFB6}">
      <dgm:prSet/>
      <dgm:spPr/>
      <dgm:t>
        <a:bodyPr/>
        <a:lstStyle/>
        <a:p>
          <a:endParaRPr lang="en-US"/>
        </a:p>
      </dgm:t>
    </dgm:pt>
    <dgm:pt modelId="{7BB049DD-BFBD-A043-AE15-4B2F7A6E49E6}" type="pres">
      <dgm:prSet presAssocID="{E3C25F34-0C07-D84E-99CD-E21AF6339E1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705DC3B-0CD3-834C-A3A5-1738363D0F0B}" type="pres">
      <dgm:prSet presAssocID="{ECE0D669-7DC9-D84E-AAA2-2BFDD6FF225B}" presName="centerShape" presStyleLbl="node0" presStyleIdx="0" presStyleCnt="1"/>
      <dgm:spPr/>
      <dgm:t>
        <a:bodyPr/>
        <a:lstStyle/>
        <a:p>
          <a:endParaRPr lang="en-US"/>
        </a:p>
      </dgm:t>
    </dgm:pt>
    <dgm:pt modelId="{67B52159-5888-A948-9CB2-8AA590FAE88F}" type="pres">
      <dgm:prSet presAssocID="{64DB53DB-B705-8C40-9F37-7BBD03422A7F}" presName="node" presStyleLbl="node1" presStyleIdx="0" presStyleCnt="4" custScaleX="151276" custScaleY="1127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256692-18A7-C541-855D-A2A59199E3D2}" type="pres">
      <dgm:prSet presAssocID="{64DB53DB-B705-8C40-9F37-7BBD03422A7F}" presName="dummy" presStyleCnt="0"/>
      <dgm:spPr/>
    </dgm:pt>
    <dgm:pt modelId="{7E177F63-387D-5648-8ACC-04D4392C23FC}" type="pres">
      <dgm:prSet presAssocID="{71AF8A8B-FB3C-E645-B825-1EE690B26BD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88981CF-46F7-FC4C-B397-D59C0DD05EB5}" type="pres">
      <dgm:prSet presAssocID="{41ABB0B0-EEA7-5249-8A2B-60BFFA2C47E9}" presName="node" presStyleLbl="node1" presStyleIdx="1" presStyleCnt="4" custScaleX="140633" custScaleY="1058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E3789A-C3F2-724D-BD2C-CE436BC15E14}" type="pres">
      <dgm:prSet presAssocID="{41ABB0B0-EEA7-5249-8A2B-60BFFA2C47E9}" presName="dummy" presStyleCnt="0"/>
      <dgm:spPr/>
    </dgm:pt>
    <dgm:pt modelId="{FC4F134E-34C7-5F4B-B2B1-D9DEE98B9ADD}" type="pres">
      <dgm:prSet presAssocID="{E05B6670-3E53-A148-9CE0-F74F99BB0A24}" presName="sibTrans" presStyleLbl="sibTrans2D1" presStyleIdx="1" presStyleCnt="4"/>
      <dgm:spPr/>
      <dgm:t>
        <a:bodyPr/>
        <a:lstStyle/>
        <a:p>
          <a:endParaRPr lang="en-US"/>
        </a:p>
      </dgm:t>
    </dgm:pt>
    <dgm:pt modelId="{EDECDF4D-E41B-D642-A13E-57E7457E4507}" type="pres">
      <dgm:prSet presAssocID="{36273B21-D90F-5B46-AF9E-3890F4372B99}" presName="node" presStyleLbl="node1" presStyleIdx="2" presStyleCnt="4" custScaleX="187426" custScaleY="1052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36A711-C37A-1E41-BFF0-21527833C3F2}" type="pres">
      <dgm:prSet presAssocID="{36273B21-D90F-5B46-AF9E-3890F4372B99}" presName="dummy" presStyleCnt="0"/>
      <dgm:spPr/>
    </dgm:pt>
    <dgm:pt modelId="{00A767CA-1DA2-6748-B34B-E8EE7EDF5DCE}" type="pres">
      <dgm:prSet presAssocID="{8A81988D-69BE-8B41-B15A-0B11DC837ECE}" presName="sibTrans" presStyleLbl="sibTrans2D1" presStyleIdx="2" presStyleCnt="4"/>
      <dgm:spPr/>
      <dgm:t>
        <a:bodyPr/>
        <a:lstStyle/>
        <a:p>
          <a:endParaRPr lang="en-US"/>
        </a:p>
      </dgm:t>
    </dgm:pt>
    <dgm:pt modelId="{A248F74B-94B4-6840-9452-131E6580E22E}" type="pres">
      <dgm:prSet presAssocID="{D0700517-816A-A348-84D0-33577B9EA8B5}" presName="node" presStyleLbl="node1" presStyleIdx="3" presStyleCnt="4" custScaleX="135919" custScaleY="972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C9863A-7234-B54A-AA24-29987A2F37C5}" type="pres">
      <dgm:prSet presAssocID="{D0700517-816A-A348-84D0-33577B9EA8B5}" presName="dummy" presStyleCnt="0"/>
      <dgm:spPr/>
    </dgm:pt>
    <dgm:pt modelId="{4030A98E-774C-7647-B16A-E1F8AD2AE95C}" type="pres">
      <dgm:prSet presAssocID="{53EA24F1-3066-2E4E-BA2A-94AD634ED67E}" presName="sibTrans" presStyleLbl="sibTrans2D1" presStyleIdx="3" presStyleCnt="4" custLinFactNeighborX="361" custLinFactNeighborY="-537"/>
      <dgm:spPr/>
      <dgm:t>
        <a:bodyPr/>
        <a:lstStyle/>
        <a:p>
          <a:endParaRPr lang="en-US"/>
        </a:p>
      </dgm:t>
    </dgm:pt>
  </dgm:ptLst>
  <dgm:cxnLst>
    <dgm:cxn modelId="{DDD88866-D4D8-CA43-8B38-34CCA9B5F135}" srcId="{ECE0D669-7DC9-D84E-AAA2-2BFDD6FF225B}" destId="{64DB53DB-B705-8C40-9F37-7BBD03422A7F}" srcOrd="0" destOrd="0" parTransId="{7FDDFD34-4990-6149-9561-A66CEBDAC764}" sibTransId="{71AF8A8B-FB3C-E645-B825-1EE690B26BD3}"/>
    <dgm:cxn modelId="{16F331D1-1404-E54B-B5C3-453A6860455E}" srcId="{ECE0D669-7DC9-D84E-AAA2-2BFDD6FF225B}" destId="{36273B21-D90F-5B46-AF9E-3890F4372B99}" srcOrd="2" destOrd="0" parTransId="{1F85C91F-1FCB-A64D-87EE-77EA93C99B88}" sibTransId="{8A81988D-69BE-8B41-B15A-0B11DC837ECE}"/>
    <dgm:cxn modelId="{58A808E2-2A05-4BB5-88D1-438F427F3A81}" type="presOf" srcId="{8A81988D-69BE-8B41-B15A-0B11DC837ECE}" destId="{00A767CA-1DA2-6748-B34B-E8EE7EDF5DCE}" srcOrd="0" destOrd="0" presId="urn:microsoft.com/office/officeart/2005/8/layout/radial6"/>
    <dgm:cxn modelId="{E186A159-B0EF-4C7C-9D95-E381B0E86B9B}" type="presOf" srcId="{E3C25F34-0C07-D84E-99CD-E21AF6339E15}" destId="{7BB049DD-BFBD-A043-AE15-4B2F7A6E49E6}" srcOrd="0" destOrd="0" presId="urn:microsoft.com/office/officeart/2005/8/layout/radial6"/>
    <dgm:cxn modelId="{6D8DCC7B-63D9-4342-899B-0A3BF5AA2460}" srcId="{ECE0D669-7DC9-D84E-AAA2-2BFDD6FF225B}" destId="{41ABB0B0-EEA7-5249-8A2B-60BFFA2C47E9}" srcOrd="1" destOrd="0" parTransId="{F1DB2AC7-16B0-6145-883C-74EE77B3AE69}" sibTransId="{E05B6670-3E53-A148-9CE0-F74F99BB0A24}"/>
    <dgm:cxn modelId="{47E02A70-D131-4BED-9FC7-A855A2927E37}" type="presOf" srcId="{ECE0D669-7DC9-D84E-AAA2-2BFDD6FF225B}" destId="{A705DC3B-0CD3-834C-A3A5-1738363D0F0B}" srcOrd="0" destOrd="0" presId="urn:microsoft.com/office/officeart/2005/8/layout/radial6"/>
    <dgm:cxn modelId="{3CB0C691-6816-4CC7-88BD-09C7D07D617E}" type="presOf" srcId="{41ABB0B0-EEA7-5249-8A2B-60BFFA2C47E9}" destId="{A88981CF-46F7-FC4C-B397-D59C0DD05EB5}" srcOrd="0" destOrd="0" presId="urn:microsoft.com/office/officeart/2005/8/layout/radial6"/>
    <dgm:cxn modelId="{B36FB900-B7AF-514F-814C-E9F6C4BCAFB6}" srcId="{ECE0D669-7DC9-D84E-AAA2-2BFDD6FF225B}" destId="{D0700517-816A-A348-84D0-33577B9EA8B5}" srcOrd="3" destOrd="0" parTransId="{6325CD83-93B8-E142-89CE-43E225203D93}" sibTransId="{53EA24F1-3066-2E4E-BA2A-94AD634ED67E}"/>
    <dgm:cxn modelId="{A2A7B743-F9E4-4E07-B610-9188A4219EE5}" type="presOf" srcId="{53EA24F1-3066-2E4E-BA2A-94AD634ED67E}" destId="{4030A98E-774C-7647-B16A-E1F8AD2AE95C}" srcOrd="0" destOrd="0" presId="urn:microsoft.com/office/officeart/2005/8/layout/radial6"/>
    <dgm:cxn modelId="{ADE26D9E-C85B-DF4E-BA5C-51D9B80CD5F9}" srcId="{E3C25F34-0C07-D84E-99CD-E21AF6339E15}" destId="{ECE0D669-7DC9-D84E-AAA2-2BFDD6FF225B}" srcOrd="0" destOrd="0" parTransId="{3938558B-13C8-D04D-A0FD-B6565A4B88DC}" sibTransId="{A67EBA9B-1AD8-1F4A-BD6E-ADF195472CA3}"/>
    <dgm:cxn modelId="{FE16B75F-C9E1-4C0A-AD70-F01A2AB8DBA1}" type="presOf" srcId="{64DB53DB-B705-8C40-9F37-7BBD03422A7F}" destId="{67B52159-5888-A948-9CB2-8AA590FAE88F}" srcOrd="0" destOrd="0" presId="urn:microsoft.com/office/officeart/2005/8/layout/radial6"/>
    <dgm:cxn modelId="{6ACED98B-2DCB-4976-ABBB-F53ACCF02B04}" type="presOf" srcId="{71AF8A8B-FB3C-E645-B825-1EE690B26BD3}" destId="{7E177F63-387D-5648-8ACC-04D4392C23FC}" srcOrd="0" destOrd="0" presId="urn:microsoft.com/office/officeart/2005/8/layout/radial6"/>
    <dgm:cxn modelId="{73F30C02-9195-461A-9253-A398C49A7401}" type="presOf" srcId="{36273B21-D90F-5B46-AF9E-3890F4372B99}" destId="{EDECDF4D-E41B-D642-A13E-57E7457E4507}" srcOrd="0" destOrd="0" presId="urn:microsoft.com/office/officeart/2005/8/layout/radial6"/>
    <dgm:cxn modelId="{4DAC71C3-67E6-4633-8C6D-3BE3EB6CC9B5}" type="presOf" srcId="{D0700517-816A-A348-84D0-33577B9EA8B5}" destId="{A248F74B-94B4-6840-9452-131E6580E22E}" srcOrd="0" destOrd="0" presId="urn:microsoft.com/office/officeart/2005/8/layout/radial6"/>
    <dgm:cxn modelId="{59C3BDB4-83B8-47A3-A243-8BC9BE6151BF}" type="presOf" srcId="{E05B6670-3E53-A148-9CE0-F74F99BB0A24}" destId="{FC4F134E-34C7-5F4B-B2B1-D9DEE98B9ADD}" srcOrd="0" destOrd="0" presId="urn:microsoft.com/office/officeart/2005/8/layout/radial6"/>
    <dgm:cxn modelId="{3AB250E2-B684-4100-A127-D51B6DA365C8}" type="presParOf" srcId="{7BB049DD-BFBD-A043-AE15-4B2F7A6E49E6}" destId="{A705DC3B-0CD3-834C-A3A5-1738363D0F0B}" srcOrd="0" destOrd="0" presId="urn:microsoft.com/office/officeart/2005/8/layout/radial6"/>
    <dgm:cxn modelId="{7D0C66F5-CC62-4D68-BB11-29CBEC4620A1}" type="presParOf" srcId="{7BB049DD-BFBD-A043-AE15-4B2F7A6E49E6}" destId="{67B52159-5888-A948-9CB2-8AA590FAE88F}" srcOrd="1" destOrd="0" presId="urn:microsoft.com/office/officeart/2005/8/layout/radial6"/>
    <dgm:cxn modelId="{28B19030-2E69-4EDA-821B-E208D9F12033}" type="presParOf" srcId="{7BB049DD-BFBD-A043-AE15-4B2F7A6E49E6}" destId="{44256692-18A7-C541-855D-A2A59199E3D2}" srcOrd="2" destOrd="0" presId="urn:microsoft.com/office/officeart/2005/8/layout/radial6"/>
    <dgm:cxn modelId="{A6F5ECBC-AEA6-4EEB-98F5-59F410727CA1}" type="presParOf" srcId="{7BB049DD-BFBD-A043-AE15-4B2F7A6E49E6}" destId="{7E177F63-387D-5648-8ACC-04D4392C23FC}" srcOrd="3" destOrd="0" presId="urn:microsoft.com/office/officeart/2005/8/layout/radial6"/>
    <dgm:cxn modelId="{ED3E8BD7-A7A2-4538-8112-04851A137356}" type="presParOf" srcId="{7BB049DD-BFBD-A043-AE15-4B2F7A6E49E6}" destId="{A88981CF-46F7-FC4C-B397-D59C0DD05EB5}" srcOrd="4" destOrd="0" presId="urn:microsoft.com/office/officeart/2005/8/layout/radial6"/>
    <dgm:cxn modelId="{8D591383-9BBE-4DE8-A2E4-D290BE369CFF}" type="presParOf" srcId="{7BB049DD-BFBD-A043-AE15-4B2F7A6E49E6}" destId="{38E3789A-C3F2-724D-BD2C-CE436BC15E14}" srcOrd="5" destOrd="0" presId="urn:microsoft.com/office/officeart/2005/8/layout/radial6"/>
    <dgm:cxn modelId="{8B54BC8D-BD1D-4CBB-9492-F334A88ADB01}" type="presParOf" srcId="{7BB049DD-BFBD-A043-AE15-4B2F7A6E49E6}" destId="{FC4F134E-34C7-5F4B-B2B1-D9DEE98B9ADD}" srcOrd="6" destOrd="0" presId="urn:microsoft.com/office/officeart/2005/8/layout/radial6"/>
    <dgm:cxn modelId="{B324EFD5-71A1-435E-BD35-2924079CE72A}" type="presParOf" srcId="{7BB049DD-BFBD-A043-AE15-4B2F7A6E49E6}" destId="{EDECDF4D-E41B-D642-A13E-57E7457E4507}" srcOrd="7" destOrd="0" presId="urn:microsoft.com/office/officeart/2005/8/layout/radial6"/>
    <dgm:cxn modelId="{C71065CA-D85A-47BF-82FE-42BAF27711E7}" type="presParOf" srcId="{7BB049DD-BFBD-A043-AE15-4B2F7A6E49E6}" destId="{6D36A711-C37A-1E41-BFF0-21527833C3F2}" srcOrd="8" destOrd="0" presId="urn:microsoft.com/office/officeart/2005/8/layout/radial6"/>
    <dgm:cxn modelId="{B680884A-3357-4E96-A1E1-664BCF66478C}" type="presParOf" srcId="{7BB049DD-BFBD-A043-AE15-4B2F7A6E49E6}" destId="{00A767CA-1DA2-6748-B34B-E8EE7EDF5DCE}" srcOrd="9" destOrd="0" presId="urn:microsoft.com/office/officeart/2005/8/layout/radial6"/>
    <dgm:cxn modelId="{27510F7B-1EFB-43AB-8264-EA4620939681}" type="presParOf" srcId="{7BB049DD-BFBD-A043-AE15-4B2F7A6E49E6}" destId="{A248F74B-94B4-6840-9452-131E6580E22E}" srcOrd="10" destOrd="0" presId="urn:microsoft.com/office/officeart/2005/8/layout/radial6"/>
    <dgm:cxn modelId="{4DFD0DFA-3518-4DBC-A43C-94C2DC1B6DD4}" type="presParOf" srcId="{7BB049DD-BFBD-A043-AE15-4B2F7A6E49E6}" destId="{22C9863A-7234-B54A-AA24-29987A2F37C5}" srcOrd="11" destOrd="0" presId="urn:microsoft.com/office/officeart/2005/8/layout/radial6"/>
    <dgm:cxn modelId="{7E15286B-704D-4908-85EA-81BFFFB92B99}" type="presParOf" srcId="{7BB049DD-BFBD-A043-AE15-4B2F7A6E49E6}" destId="{4030A98E-774C-7647-B16A-E1F8AD2AE95C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B43A6C-BB90-4A49-8FA2-1BF70F1D90AC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4D7B3C04-D564-4F66-9784-026C190ADB6B}">
      <dgm:prSet custT="1"/>
      <dgm:spPr/>
      <dgm:t>
        <a:bodyPr/>
        <a:lstStyle/>
        <a:p>
          <a:pPr rtl="0"/>
          <a:r>
            <a:rPr lang="pt-BR" sz="1600" b="1" dirty="0" smtClean="0"/>
            <a:t>Reduzir desigualdades geográficas , de grupos sociais e povos indígenas</a:t>
          </a:r>
          <a:endParaRPr lang="pt-BR" sz="1600" b="1" dirty="0"/>
        </a:p>
      </dgm:t>
    </dgm:pt>
    <dgm:pt modelId="{6B51026A-E52A-4597-9517-8344A86323B8}" type="parTrans" cxnId="{28165735-5C81-44E9-80B9-79DE9489F50C}">
      <dgm:prSet/>
      <dgm:spPr/>
      <dgm:t>
        <a:bodyPr/>
        <a:lstStyle/>
        <a:p>
          <a:endParaRPr lang="pt-BR"/>
        </a:p>
      </dgm:t>
    </dgm:pt>
    <dgm:pt modelId="{CD6D642B-9290-4C25-A957-DD867D52AA64}" type="sibTrans" cxnId="{28165735-5C81-44E9-80B9-79DE9489F50C}">
      <dgm:prSet/>
      <dgm:spPr/>
      <dgm:t>
        <a:bodyPr/>
        <a:lstStyle/>
        <a:p>
          <a:endParaRPr lang="pt-BR"/>
        </a:p>
      </dgm:t>
    </dgm:pt>
    <dgm:pt modelId="{8E582AFE-41F7-483C-B5B8-EF529CF48827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dirty="0" smtClean="0"/>
            <a:t>Fortalecer Atenção Primária com Base ordenadora do SUS e Redes </a:t>
          </a:r>
          <a:r>
            <a:rPr lang="pt-BR" sz="1600" b="1" dirty="0" err="1" smtClean="0"/>
            <a:t>assistênciais</a:t>
          </a:r>
          <a:r>
            <a:rPr lang="pt-BR" sz="1600" b="1" dirty="0" smtClean="0"/>
            <a:t> regionalizadas como estratégia de garantia do acesso e do cuidado integral</a:t>
          </a:r>
        </a:p>
      </dgm:t>
    </dgm:pt>
    <dgm:pt modelId="{0DD5CD34-1FAC-4826-92B8-2A0B3CB6759F}" type="parTrans" cxnId="{17E4A63A-1CD1-480E-8C35-F878804BDED6}">
      <dgm:prSet/>
      <dgm:spPr/>
      <dgm:t>
        <a:bodyPr/>
        <a:lstStyle/>
        <a:p>
          <a:endParaRPr lang="pt-BR"/>
        </a:p>
      </dgm:t>
    </dgm:pt>
    <dgm:pt modelId="{C10CDE37-B1C5-4777-BB9F-02C7ADE04F8E}" type="sibTrans" cxnId="{17E4A63A-1CD1-480E-8C35-F878804BDED6}">
      <dgm:prSet/>
      <dgm:spPr/>
      <dgm:t>
        <a:bodyPr/>
        <a:lstStyle/>
        <a:p>
          <a:endParaRPr lang="pt-BR"/>
        </a:p>
      </dgm:t>
    </dgm:pt>
    <dgm:pt modelId="{3400370A-00EA-4820-B90A-B53DE02EA2BB}">
      <dgm:prSet custT="1"/>
      <dgm:spPr/>
      <dgm:t>
        <a:bodyPr/>
        <a:lstStyle/>
        <a:p>
          <a:pPr rtl="0"/>
          <a:r>
            <a:rPr lang="pt-BR" sz="1600" b="1" dirty="0" smtClean="0"/>
            <a:t>Aumentar o financiamento da saúde e a eficiência no gasto</a:t>
          </a:r>
        </a:p>
        <a:p>
          <a:pPr rtl="0"/>
          <a:endParaRPr lang="pt-BR" sz="1600" b="1" dirty="0" smtClean="0"/>
        </a:p>
        <a:p>
          <a:pPr rtl="0"/>
          <a:r>
            <a:rPr lang="pt-BR" sz="1600" b="1" dirty="0" smtClean="0"/>
            <a:t>Garantir assistência </a:t>
          </a:r>
        </a:p>
        <a:p>
          <a:pPr rtl="0"/>
          <a:r>
            <a:rPr lang="pt-BR" sz="1600" b="1" dirty="0" smtClean="0"/>
            <a:t>Farmacêutica no SUS</a:t>
          </a:r>
          <a:endParaRPr lang="pt-BR" sz="1600" b="1" dirty="0"/>
        </a:p>
      </dgm:t>
    </dgm:pt>
    <dgm:pt modelId="{FA5A47A1-8D83-45E0-BD5C-05F42E7F1874}" type="parTrans" cxnId="{C1DD6C93-68F3-43E5-9614-4F299EACEE65}">
      <dgm:prSet/>
      <dgm:spPr/>
      <dgm:t>
        <a:bodyPr/>
        <a:lstStyle/>
        <a:p>
          <a:endParaRPr lang="pt-BR"/>
        </a:p>
      </dgm:t>
    </dgm:pt>
    <dgm:pt modelId="{5EE9C8C9-CD3C-4C3F-9566-BDF23A01A92D}" type="sibTrans" cxnId="{C1DD6C93-68F3-43E5-9614-4F299EACEE65}">
      <dgm:prSet/>
      <dgm:spPr/>
      <dgm:t>
        <a:bodyPr/>
        <a:lstStyle/>
        <a:p>
          <a:endParaRPr lang="pt-BR"/>
        </a:p>
      </dgm:t>
    </dgm:pt>
    <dgm:pt modelId="{3489AEC1-39B5-41CB-A435-7A99C697D6AE}">
      <dgm:prSet custT="1"/>
      <dgm:spPr/>
      <dgm:t>
        <a:bodyPr/>
        <a:lstStyle/>
        <a:p>
          <a:pPr rtl="0"/>
          <a:r>
            <a:rPr lang="pt-BR" sz="1600" b="1" dirty="0" smtClean="0"/>
            <a:t>Qualificar a formação e fixação dos Profissionais de Saúde no SUS</a:t>
          </a:r>
          <a:endParaRPr lang="pt-BR" sz="1600" b="1" dirty="0"/>
        </a:p>
      </dgm:t>
    </dgm:pt>
    <dgm:pt modelId="{3C1BFD15-8625-45F2-9394-73E2E1A9AE55}" type="parTrans" cxnId="{C1687B60-B0EE-4F4D-8ECF-CFAEB487503F}">
      <dgm:prSet/>
      <dgm:spPr/>
      <dgm:t>
        <a:bodyPr/>
        <a:lstStyle/>
        <a:p>
          <a:endParaRPr lang="pt-BR"/>
        </a:p>
      </dgm:t>
    </dgm:pt>
    <dgm:pt modelId="{4B3671AA-2A35-4323-94A1-34B2591BDEAE}" type="sibTrans" cxnId="{C1687B60-B0EE-4F4D-8ECF-CFAEB487503F}">
      <dgm:prSet/>
      <dgm:spPr/>
      <dgm:t>
        <a:bodyPr/>
        <a:lstStyle/>
        <a:p>
          <a:endParaRPr lang="pt-BR"/>
        </a:p>
      </dgm:t>
    </dgm:pt>
    <dgm:pt modelId="{F262ED92-DA63-4806-86A6-5215A87F6C34}">
      <dgm:prSet custT="1"/>
      <dgm:spPr/>
      <dgm:t>
        <a:bodyPr/>
        <a:lstStyle/>
        <a:p>
          <a:pPr rtl="0"/>
          <a:r>
            <a:rPr lang="pt-BR" sz="1600" b="1" dirty="0" smtClean="0"/>
            <a:t>Aprimorar o pacto </a:t>
          </a:r>
          <a:r>
            <a:rPr lang="pt-BR" sz="1600" b="1" dirty="0" err="1" smtClean="0"/>
            <a:t>interfederativo</a:t>
          </a:r>
          <a:r>
            <a:rPr lang="pt-BR" sz="1600" b="1" dirty="0" smtClean="0"/>
            <a:t> para o fortalecimento do SUS</a:t>
          </a:r>
          <a:endParaRPr lang="pt-BR" sz="1600" b="1" dirty="0"/>
        </a:p>
      </dgm:t>
    </dgm:pt>
    <dgm:pt modelId="{80F9B1F5-E367-4C97-AAC2-70809ED44A5C}" type="parTrans" cxnId="{F5F4B1AB-0D5D-4605-9EC0-DDB2F4D3DA1E}">
      <dgm:prSet/>
      <dgm:spPr/>
      <dgm:t>
        <a:bodyPr/>
        <a:lstStyle/>
        <a:p>
          <a:endParaRPr lang="pt-BR"/>
        </a:p>
      </dgm:t>
    </dgm:pt>
    <dgm:pt modelId="{F3A4D07E-44E3-4A6E-9AED-6A66C05AA23C}" type="sibTrans" cxnId="{F5F4B1AB-0D5D-4605-9EC0-DDB2F4D3DA1E}">
      <dgm:prSet/>
      <dgm:spPr/>
      <dgm:t>
        <a:bodyPr/>
        <a:lstStyle/>
        <a:p>
          <a:endParaRPr lang="pt-BR"/>
        </a:p>
      </dgm:t>
    </dgm:pt>
    <dgm:pt modelId="{572B8397-1CE4-46CE-8A64-6FA6025631CF}">
      <dgm:prSet custT="1"/>
      <dgm:spPr/>
      <dgm:t>
        <a:bodyPr/>
        <a:lstStyle/>
        <a:p>
          <a:pPr rtl="0"/>
          <a:r>
            <a:rPr lang="pt-BR" sz="1600" b="1" dirty="0" smtClean="0"/>
            <a:t>Aumentar a capacidade de produção de IES, bem como a produção de inovações tecnológicas para dar sustentabilidade ao país</a:t>
          </a:r>
          <a:endParaRPr lang="pt-BR" sz="1600" b="1" dirty="0"/>
        </a:p>
      </dgm:t>
    </dgm:pt>
    <dgm:pt modelId="{6E2AF13B-0F91-4185-B31A-B000E015265A}" type="parTrans" cxnId="{C0ABB197-C724-4820-8B63-5B5468500785}">
      <dgm:prSet/>
      <dgm:spPr/>
      <dgm:t>
        <a:bodyPr/>
        <a:lstStyle/>
        <a:p>
          <a:endParaRPr lang="pt-BR"/>
        </a:p>
      </dgm:t>
    </dgm:pt>
    <dgm:pt modelId="{4D0FCCAC-848E-4F75-B2E8-97BCBC8E1A29}" type="sibTrans" cxnId="{C0ABB197-C724-4820-8B63-5B5468500785}">
      <dgm:prSet/>
      <dgm:spPr/>
      <dgm:t>
        <a:bodyPr/>
        <a:lstStyle/>
        <a:p>
          <a:endParaRPr lang="pt-BR"/>
        </a:p>
      </dgm:t>
    </dgm:pt>
    <dgm:pt modelId="{9DE3DEA7-13FF-4538-B151-EF8D413C0FC0}">
      <dgm:prSet custT="1"/>
      <dgm:spPr/>
      <dgm:t>
        <a:bodyPr/>
        <a:lstStyle/>
        <a:p>
          <a:pPr rtl="0"/>
          <a:r>
            <a:rPr lang="pt-BR" sz="1600" b="1" dirty="0" smtClean="0"/>
            <a:t>Reforçar a estruturação das respostas às urgências em saúde pública</a:t>
          </a:r>
          <a:endParaRPr lang="pt-BR" sz="1600" b="1" dirty="0"/>
        </a:p>
      </dgm:t>
    </dgm:pt>
    <dgm:pt modelId="{977236F2-6847-43C1-A78D-BEB713CA8A4A}" type="parTrans" cxnId="{CBD1E8FB-4309-4811-88C9-DDDD96D2FDDD}">
      <dgm:prSet/>
      <dgm:spPr/>
      <dgm:t>
        <a:bodyPr/>
        <a:lstStyle/>
        <a:p>
          <a:endParaRPr lang="pt-BR"/>
        </a:p>
      </dgm:t>
    </dgm:pt>
    <dgm:pt modelId="{46AFAE6B-C3E1-41B2-8127-325B0790E2E8}" type="sibTrans" cxnId="{CBD1E8FB-4309-4811-88C9-DDDD96D2FDDD}">
      <dgm:prSet/>
      <dgm:spPr/>
      <dgm:t>
        <a:bodyPr/>
        <a:lstStyle/>
        <a:p>
          <a:endParaRPr lang="pt-BR"/>
        </a:p>
      </dgm:t>
    </dgm:pt>
    <dgm:pt modelId="{22419801-D5EB-4EA4-B9F3-09254AC2B74B}">
      <dgm:prSet/>
      <dgm:spPr/>
      <dgm:t>
        <a:bodyPr/>
        <a:lstStyle/>
        <a:p>
          <a:endParaRPr lang="pt-BR"/>
        </a:p>
      </dgm:t>
    </dgm:pt>
    <dgm:pt modelId="{39AFEF1C-32ED-462D-8DC9-BC1EF98927A3}" type="parTrans" cxnId="{327B8D0A-6BC0-4514-88AF-D99787CA2A3B}">
      <dgm:prSet/>
      <dgm:spPr/>
      <dgm:t>
        <a:bodyPr/>
        <a:lstStyle/>
        <a:p>
          <a:endParaRPr lang="pt-BR"/>
        </a:p>
      </dgm:t>
    </dgm:pt>
    <dgm:pt modelId="{B059C4DB-69D3-4B7E-8A55-36720E285D3A}" type="sibTrans" cxnId="{327B8D0A-6BC0-4514-88AF-D99787CA2A3B}">
      <dgm:prSet/>
      <dgm:spPr/>
      <dgm:t>
        <a:bodyPr/>
        <a:lstStyle/>
        <a:p>
          <a:endParaRPr lang="pt-BR"/>
        </a:p>
      </dgm:t>
    </dgm:pt>
    <dgm:pt modelId="{5011E284-1FFC-40DC-9209-7D8C8DC66695}">
      <dgm:prSet/>
      <dgm:spPr/>
      <dgm:t>
        <a:bodyPr/>
        <a:lstStyle/>
        <a:p>
          <a:endParaRPr lang="pt-BR"/>
        </a:p>
      </dgm:t>
    </dgm:pt>
    <dgm:pt modelId="{3D860067-53EA-4BBE-A0D4-DCDFC6AFD016}" type="parTrans" cxnId="{56F6E703-9B0F-47BE-8C52-6C4385F6DB71}">
      <dgm:prSet/>
      <dgm:spPr/>
      <dgm:t>
        <a:bodyPr/>
        <a:lstStyle/>
        <a:p>
          <a:endParaRPr lang="pt-BR"/>
        </a:p>
      </dgm:t>
    </dgm:pt>
    <dgm:pt modelId="{B9834536-D850-4FB7-A69C-EB8A46289663}" type="sibTrans" cxnId="{56F6E703-9B0F-47BE-8C52-6C4385F6DB71}">
      <dgm:prSet/>
      <dgm:spPr/>
      <dgm:t>
        <a:bodyPr/>
        <a:lstStyle/>
        <a:p>
          <a:endParaRPr lang="pt-BR"/>
        </a:p>
      </dgm:t>
    </dgm:pt>
    <dgm:pt modelId="{48559A6A-F9E9-4C5B-BF3B-4C49C39DF86F}">
      <dgm:prSet/>
      <dgm:spPr/>
      <dgm:t>
        <a:bodyPr/>
        <a:lstStyle/>
        <a:p>
          <a:endParaRPr lang="pt-BR"/>
        </a:p>
      </dgm:t>
    </dgm:pt>
    <dgm:pt modelId="{CC470085-E130-40A9-A8FC-20B36CF9EED6}" type="parTrans" cxnId="{193456E1-FAD3-421F-8510-AEEAE867CA9D}">
      <dgm:prSet/>
      <dgm:spPr/>
      <dgm:t>
        <a:bodyPr/>
        <a:lstStyle/>
        <a:p>
          <a:endParaRPr lang="pt-BR"/>
        </a:p>
      </dgm:t>
    </dgm:pt>
    <dgm:pt modelId="{6707F6FE-596C-4062-954D-8DF7E3825C79}" type="sibTrans" cxnId="{193456E1-FAD3-421F-8510-AEEAE867CA9D}">
      <dgm:prSet/>
      <dgm:spPr/>
      <dgm:t>
        <a:bodyPr/>
        <a:lstStyle/>
        <a:p>
          <a:endParaRPr lang="pt-BR"/>
        </a:p>
      </dgm:t>
    </dgm:pt>
    <dgm:pt modelId="{32669D1A-3A97-4AE3-8298-15FA3BD39114}">
      <dgm:prSet/>
      <dgm:spPr/>
      <dgm:t>
        <a:bodyPr/>
        <a:lstStyle/>
        <a:p>
          <a:endParaRPr lang="pt-BR"/>
        </a:p>
      </dgm:t>
    </dgm:pt>
    <dgm:pt modelId="{7C24EF2F-A823-40F4-86E5-A4C495C95517}" type="parTrans" cxnId="{C1794FF3-EEAF-405E-BCE7-4924C27C2111}">
      <dgm:prSet/>
      <dgm:spPr/>
      <dgm:t>
        <a:bodyPr/>
        <a:lstStyle/>
        <a:p>
          <a:endParaRPr lang="pt-BR"/>
        </a:p>
      </dgm:t>
    </dgm:pt>
    <dgm:pt modelId="{43D08F68-D40D-4790-BD95-338D357317DC}" type="sibTrans" cxnId="{C1794FF3-EEAF-405E-BCE7-4924C27C2111}">
      <dgm:prSet/>
      <dgm:spPr/>
      <dgm:t>
        <a:bodyPr/>
        <a:lstStyle/>
        <a:p>
          <a:endParaRPr lang="pt-BR"/>
        </a:p>
      </dgm:t>
    </dgm:pt>
    <dgm:pt modelId="{BD8F9DA3-170D-403D-881D-ED0B247C471B}">
      <dgm:prSet/>
      <dgm:spPr/>
      <dgm:t>
        <a:bodyPr/>
        <a:lstStyle/>
        <a:p>
          <a:endParaRPr lang="pt-BR"/>
        </a:p>
      </dgm:t>
    </dgm:pt>
    <dgm:pt modelId="{0706FF18-7CDE-4F7A-96CB-DB3E9E0E0913}" type="parTrans" cxnId="{846B2D74-70E4-432F-8095-C70FC4B188C9}">
      <dgm:prSet/>
      <dgm:spPr/>
      <dgm:t>
        <a:bodyPr/>
        <a:lstStyle/>
        <a:p>
          <a:endParaRPr lang="pt-BR"/>
        </a:p>
      </dgm:t>
    </dgm:pt>
    <dgm:pt modelId="{CC2A2B66-F098-4CA7-AF0E-11CB120D9F3D}" type="sibTrans" cxnId="{846B2D74-70E4-432F-8095-C70FC4B188C9}">
      <dgm:prSet/>
      <dgm:spPr/>
      <dgm:t>
        <a:bodyPr/>
        <a:lstStyle/>
        <a:p>
          <a:endParaRPr lang="pt-BR"/>
        </a:p>
      </dgm:t>
    </dgm:pt>
    <dgm:pt modelId="{43C26FD7-F338-41A2-AB36-CD9FDF2ECD4B}">
      <dgm:prSet/>
      <dgm:spPr/>
      <dgm:t>
        <a:bodyPr/>
        <a:lstStyle/>
        <a:p>
          <a:endParaRPr lang="pt-BR"/>
        </a:p>
      </dgm:t>
    </dgm:pt>
    <dgm:pt modelId="{435A5087-77BF-419B-B28E-110FC66179F8}" type="parTrans" cxnId="{62120889-AD71-4681-A4AC-EEDEB8EB01AC}">
      <dgm:prSet/>
      <dgm:spPr/>
      <dgm:t>
        <a:bodyPr/>
        <a:lstStyle/>
        <a:p>
          <a:endParaRPr lang="pt-BR"/>
        </a:p>
      </dgm:t>
    </dgm:pt>
    <dgm:pt modelId="{8FEE5364-7C22-4D8E-B510-5A3AF40ED9E0}" type="sibTrans" cxnId="{62120889-AD71-4681-A4AC-EEDEB8EB01AC}">
      <dgm:prSet/>
      <dgm:spPr/>
      <dgm:t>
        <a:bodyPr/>
        <a:lstStyle/>
        <a:p>
          <a:endParaRPr lang="pt-BR"/>
        </a:p>
      </dgm:t>
    </dgm:pt>
    <dgm:pt modelId="{09D79E78-577F-4CCA-A44E-384483D6C94D}">
      <dgm:prSet/>
      <dgm:spPr/>
      <dgm:t>
        <a:bodyPr/>
        <a:lstStyle/>
        <a:p>
          <a:endParaRPr lang="pt-BR"/>
        </a:p>
      </dgm:t>
    </dgm:pt>
    <dgm:pt modelId="{39AF1638-7F50-407B-85CC-B654303C8658}" type="parTrans" cxnId="{F7326DAF-6E7F-4610-A829-3959F4095605}">
      <dgm:prSet/>
      <dgm:spPr/>
      <dgm:t>
        <a:bodyPr/>
        <a:lstStyle/>
        <a:p>
          <a:endParaRPr lang="pt-BR"/>
        </a:p>
      </dgm:t>
    </dgm:pt>
    <dgm:pt modelId="{955C0EF6-2371-440F-9C75-CA8C63E7E97E}" type="sibTrans" cxnId="{F7326DAF-6E7F-4610-A829-3959F4095605}">
      <dgm:prSet/>
      <dgm:spPr/>
      <dgm:t>
        <a:bodyPr/>
        <a:lstStyle/>
        <a:p>
          <a:endParaRPr lang="pt-BR"/>
        </a:p>
      </dgm:t>
    </dgm:pt>
    <dgm:pt modelId="{7B4F1013-6B65-4B93-AF5A-7FD9B19A17D3}">
      <dgm:prSet/>
      <dgm:spPr/>
      <dgm:t>
        <a:bodyPr/>
        <a:lstStyle/>
        <a:p>
          <a:endParaRPr lang="pt-BR"/>
        </a:p>
      </dgm:t>
    </dgm:pt>
    <dgm:pt modelId="{444B579B-295B-40CA-B2A5-D67E7602A1DC}" type="parTrans" cxnId="{FEC624FC-B8A1-43E0-BEB8-93D3ABD86FD5}">
      <dgm:prSet/>
      <dgm:spPr/>
      <dgm:t>
        <a:bodyPr/>
        <a:lstStyle/>
        <a:p>
          <a:endParaRPr lang="pt-BR"/>
        </a:p>
      </dgm:t>
    </dgm:pt>
    <dgm:pt modelId="{37C7230D-EBCE-4891-A268-EE0B57516E84}" type="sibTrans" cxnId="{FEC624FC-B8A1-43E0-BEB8-93D3ABD86FD5}">
      <dgm:prSet/>
      <dgm:spPr/>
      <dgm:t>
        <a:bodyPr/>
        <a:lstStyle/>
        <a:p>
          <a:endParaRPr lang="pt-BR"/>
        </a:p>
      </dgm:t>
    </dgm:pt>
    <dgm:pt modelId="{294B5FCD-9433-42FA-8716-89CE58ACDEB5}" type="pres">
      <dgm:prSet presAssocID="{A2B43A6C-BB90-4A49-8FA2-1BF70F1D90A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9D58E7-2399-4AF8-AD61-589B20BD142A}" type="pres">
      <dgm:prSet presAssocID="{4D7B3C04-D564-4F66-9784-026C190ADB6B}" presName="circ1" presStyleLbl="vennNode1" presStyleIdx="0" presStyleCnt="7"/>
      <dgm:spPr/>
    </dgm:pt>
    <dgm:pt modelId="{00012F25-8CD1-4568-935E-EAEFED80F97D}" type="pres">
      <dgm:prSet presAssocID="{4D7B3C04-D564-4F66-9784-026C190ADB6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3B09FF4-3CA5-40BC-8AA2-5FC306890DC9}" type="pres">
      <dgm:prSet presAssocID="{8E582AFE-41F7-483C-B5B8-EF529CF48827}" presName="circ2" presStyleLbl="vennNode1" presStyleIdx="1" presStyleCnt="7"/>
      <dgm:spPr/>
    </dgm:pt>
    <dgm:pt modelId="{F188D241-19AC-4595-A2C3-7732CF6C9486}" type="pres">
      <dgm:prSet presAssocID="{8E582AFE-41F7-483C-B5B8-EF529CF48827}" presName="circ2Tx" presStyleLbl="revTx" presStyleIdx="0" presStyleCnt="0" custLinFactNeighborX="-9599" custLinFactNeighborY="-535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D8DA354-3092-47B6-B7B0-BBEE82870F20}" type="pres">
      <dgm:prSet presAssocID="{9DE3DEA7-13FF-4538-B151-EF8D413C0FC0}" presName="circ3" presStyleLbl="vennNode1" presStyleIdx="2" presStyleCnt="7"/>
      <dgm:spPr/>
    </dgm:pt>
    <dgm:pt modelId="{7B5C0D65-4A39-4E2B-9688-84D5A41D8B4F}" type="pres">
      <dgm:prSet presAssocID="{9DE3DEA7-13FF-4538-B151-EF8D413C0FC0}" presName="circ3Tx" presStyleLbl="revTx" presStyleIdx="0" presStyleCnt="0" custLinFactNeighborX="-5685" custLinFactNeighborY="-410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CA14A1F-86AE-457E-AB9C-E07DBC7C321C}" type="pres">
      <dgm:prSet presAssocID="{F262ED92-DA63-4806-86A6-5215A87F6C34}" presName="circ4" presStyleLbl="vennNode1" presStyleIdx="3" presStyleCnt="7"/>
      <dgm:spPr/>
    </dgm:pt>
    <dgm:pt modelId="{310A29FE-032D-4F77-8F23-A1BBB314F800}" type="pres">
      <dgm:prSet presAssocID="{F262ED92-DA63-4806-86A6-5215A87F6C34}" presName="circ4Tx" presStyleLbl="revTx" presStyleIdx="0" presStyleCnt="0" custLinFactNeighborX="-68434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C6F7FF6-2AD6-4DDA-B96B-AE57C1E987B0}" type="pres">
      <dgm:prSet presAssocID="{572B8397-1CE4-46CE-8A64-6FA6025631CF}" presName="circ5" presStyleLbl="vennNode1" presStyleIdx="4" presStyleCnt="7"/>
      <dgm:spPr/>
    </dgm:pt>
    <dgm:pt modelId="{39016C8F-21EA-44BA-A687-75C96C1F6436}" type="pres">
      <dgm:prSet presAssocID="{572B8397-1CE4-46CE-8A64-6FA6025631CF}" presName="circ5Tx" presStyleLbl="revTx" presStyleIdx="0" presStyleCnt="0" custLinFactNeighborX="-14773" custLinFactNeighborY="-396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773403-5D1B-4733-9382-1AFE50A1A910}" type="pres">
      <dgm:prSet presAssocID="{3400370A-00EA-4820-B90A-B53DE02EA2BB}" presName="circ6" presStyleLbl="vennNode1" presStyleIdx="5" presStyleCnt="7"/>
      <dgm:spPr/>
    </dgm:pt>
    <dgm:pt modelId="{24C1D128-D797-4C5A-8129-49DC2F793604}" type="pres">
      <dgm:prSet presAssocID="{3400370A-00EA-4820-B90A-B53DE02EA2BB}" presName="circ6Tx" presStyleLbl="revTx" presStyleIdx="0" presStyleCnt="0" custLinFactNeighborX="8338" custLinFactNeighborY="-461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F38C4B-BA01-49CA-A065-3D0FE8D6ACF1}" type="pres">
      <dgm:prSet presAssocID="{3489AEC1-39B5-41CB-A435-7A99C697D6AE}" presName="circ7" presStyleLbl="vennNode1" presStyleIdx="6" presStyleCnt="7"/>
      <dgm:spPr/>
    </dgm:pt>
    <dgm:pt modelId="{4F802F8D-FCB4-4C3F-9E76-C1D86BDAD0F2}" type="pres">
      <dgm:prSet presAssocID="{3489AEC1-39B5-41CB-A435-7A99C697D6AE}" presName="circ7Tx" presStyleLbl="revTx" presStyleIdx="0" presStyleCnt="0" custLinFactNeighborX="21493" custLinFactNeighborY="-520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46B2D74-70E4-432F-8095-C70FC4B188C9}" srcId="{A2B43A6C-BB90-4A49-8FA2-1BF70F1D90AC}" destId="{BD8F9DA3-170D-403D-881D-ED0B247C471B}" srcOrd="11" destOrd="0" parTransId="{0706FF18-7CDE-4F7A-96CB-DB3E9E0E0913}" sibTransId="{CC2A2B66-F098-4CA7-AF0E-11CB120D9F3D}"/>
    <dgm:cxn modelId="{8B7C4848-5164-4FD7-95B8-10AB572CAA0F}" type="presOf" srcId="{F262ED92-DA63-4806-86A6-5215A87F6C34}" destId="{310A29FE-032D-4F77-8F23-A1BBB314F800}" srcOrd="0" destOrd="0" presId="urn:microsoft.com/office/officeart/2005/8/layout/venn1"/>
    <dgm:cxn modelId="{B9BCA674-4FBC-4738-BF7F-93972076119C}" type="presOf" srcId="{8E582AFE-41F7-483C-B5B8-EF529CF48827}" destId="{F188D241-19AC-4595-A2C3-7732CF6C9486}" srcOrd="0" destOrd="0" presId="urn:microsoft.com/office/officeart/2005/8/layout/venn1"/>
    <dgm:cxn modelId="{D70106B6-1327-4A2A-ADF9-68A280A8D3BA}" type="presOf" srcId="{A2B43A6C-BB90-4A49-8FA2-1BF70F1D90AC}" destId="{294B5FCD-9433-42FA-8716-89CE58ACDEB5}" srcOrd="0" destOrd="0" presId="urn:microsoft.com/office/officeart/2005/8/layout/venn1"/>
    <dgm:cxn modelId="{C1DD6C93-68F3-43E5-9614-4F299EACEE65}" srcId="{A2B43A6C-BB90-4A49-8FA2-1BF70F1D90AC}" destId="{3400370A-00EA-4820-B90A-B53DE02EA2BB}" srcOrd="5" destOrd="0" parTransId="{FA5A47A1-8D83-45E0-BD5C-05F42E7F1874}" sibTransId="{5EE9C8C9-CD3C-4C3F-9566-BDF23A01A92D}"/>
    <dgm:cxn modelId="{56F6E703-9B0F-47BE-8C52-6C4385F6DB71}" srcId="{A2B43A6C-BB90-4A49-8FA2-1BF70F1D90AC}" destId="{5011E284-1FFC-40DC-9209-7D8C8DC66695}" srcOrd="8" destOrd="0" parTransId="{3D860067-53EA-4BBE-A0D4-DCDFC6AFD016}" sibTransId="{B9834536-D850-4FB7-A69C-EB8A46289663}"/>
    <dgm:cxn modelId="{62120889-AD71-4681-A4AC-EEDEB8EB01AC}" srcId="{A2B43A6C-BB90-4A49-8FA2-1BF70F1D90AC}" destId="{43C26FD7-F338-41A2-AB36-CD9FDF2ECD4B}" srcOrd="12" destOrd="0" parTransId="{435A5087-77BF-419B-B28E-110FC66179F8}" sibTransId="{8FEE5364-7C22-4D8E-B510-5A3AF40ED9E0}"/>
    <dgm:cxn modelId="{C1687B60-B0EE-4F4D-8ECF-CFAEB487503F}" srcId="{A2B43A6C-BB90-4A49-8FA2-1BF70F1D90AC}" destId="{3489AEC1-39B5-41CB-A435-7A99C697D6AE}" srcOrd="6" destOrd="0" parTransId="{3C1BFD15-8625-45F2-9394-73E2E1A9AE55}" sibTransId="{4B3671AA-2A35-4323-94A1-34B2591BDEAE}"/>
    <dgm:cxn modelId="{8320218C-C2E1-4FBF-BE5D-06507588DD4D}" type="presOf" srcId="{4D7B3C04-D564-4F66-9784-026C190ADB6B}" destId="{00012F25-8CD1-4568-935E-EAEFED80F97D}" srcOrd="0" destOrd="0" presId="urn:microsoft.com/office/officeart/2005/8/layout/venn1"/>
    <dgm:cxn modelId="{C1794FF3-EEAF-405E-BCE7-4924C27C2111}" srcId="{A2B43A6C-BB90-4A49-8FA2-1BF70F1D90AC}" destId="{32669D1A-3A97-4AE3-8298-15FA3BD39114}" srcOrd="10" destOrd="0" parTransId="{7C24EF2F-A823-40F4-86E5-A4C495C95517}" sibTransId="{43D08F68-D40D-4790-BD95-338D357317DC}"/>
    <dgm:cxn modelId="{FEC624FC-B8A1-43E0-BEB8-93D3ABD86FD5}" srcId="{A2B43A6C-BB90-4A49-8FA2-1BF70F1D90AC}" destId="{7B4F1013-6B65-4B93-AF5A-7FD9B19A17D3}" srcOrd="14" destOrd="0" parTransId="{444B579B-295B-40CA-B2A5-D67E7602A1DC}" sibTransId="{37C7230D-EBCE-4891-A268-EE0B57516E84}"/>
    <dgm:cxn modelId="{193456E1-FAD3-421F-8510-AEEAE867CA9D}" srcId="{A2B43A6C-BB90-4A49-8FA2-1BF70F1D90AC}" destId="{48559A6A-F9E9-4C5B-BF3B-4C49C39DF86F}" srcOrd="9" destOrd="0" parTransId="{CC470085-E130-40A9-A8FC-20B36CF9EED6}" sibTransId="{6707F6FE-596C-4062-954D-8DF7E3825C79}"/>
    <dgm:cxn modelId="{C0ABB197-C724-4820-8B63-5B5468500785}" srcId="{A2B43A6C-BB90-4A49-8FA2-1BF70F1D90AC}" destId="{572B8397-1CE4-46CE-8A64-6FA6025631CF}" srcOrd="4" destOrd="0" parTransId="{6E2AF13B-0F91-4185-B31A-B000E015265A}" sibTransId="{4D0FCCAC-848E-4F75-B2E8-97BCBC8E1A29}"/>
    <dgm:cxn modelId="{17E4A63A-1CD1-480E-8C35-F878804BDED6}" srcId="{A2B43A6C-BB90-4A49-8FA2-1BF70F1D90AC}" destId="{8E582AFE-41F7-483C-B5B8-EF529CF48827}" srcOrd="1" destOrd="0" parTransId="{0DD5CD34-1FAC-4826-92B8-2A0B3CB6759F}" sibTransId="{C10CDE37-B1C5-4777-BB9F-02C7ADE04F8E}"/>
    <dgm:cxn modelId="{FA6E862F-3C21-4DB7-82AF-5E5070708D0A}" type="presOf" srcId="{3400370A-00EA-4820-B90A-B53DE02EA2BB}" destId="{24C1D128-D797-4C5A-8129-49DC2F793604}" srcOrd="0" destOrd="0" presId="urn:microsoft.com/office/officeart/2005/8/layout/venn1"/>
    <dgm:cxn modelId="{F7326DAF-6E7F-4610-A829-3959F4095605}" srcId="{A2B43A6C-BB90-4A49-8FA2-1BF70F1D90AC}" destId="{09D79E78-577F-4CCA-A44E-384483D6C94D}" srcOrd="13" destOrd="0" parTransId="{39AF1638-7F50-407B-85CC-B654303C8658}" sibTransId="{955C0EF6-2371-440F-9C75-CA8C63E7E97E}"/>
    <dgm:cxn modelId="{CBD1E8FB-4309-4811-88C9-DDDD96D2FDDD}" srcId="{A2B43A6C-BB90-4A49-8FA2-1BF70F1D90AC}" destId="{9DE3DEA7-13FF-4538-B151-EF8D413C0FC0}" srcOrd="2" destOrd="0" parTransId="{977236F2-6847-43C1-A78D-BEB713CA8A4A}" sibTransId="{46AFAE6B-C3E1-41B2-8127-325B0790E2E8}"/>
    <dgm:cxn modelId="{28165735-5C81-44E9-80B9-79DE9489F50C}" srcId="{A2B43A6C-BB90-4A49-8FA2-1BF70F1D90AC}" destId="{4D7B3C04-D564-4F66-9784-026C190ADB6B}" srcOrd="0" destOrd="0" parTransId="{6B51026A-E52A-4597-9517-8344A86323B8}" sibTransId="{CD6D642B-9290-4C25-A957-DD867D52AA64}"/>
    <dgm:cxn modelId="{327B8D0A-6BC0-4514-88AF-D99787CA2A3B}" srcId="{A2B43A6C-BB90-4A49-8FA2-1BF70F1D90AC}" destId="{22419801-D5EB-4EA4-B9F3-09254AC2B74B}" srcOrd="7" destOrd="0" parTransId="{39AFEF1C-32ED-462D-8DC9-BC1EF98927A3}" sibTransId="{B059C4DB-69D3-4B7E-8A55-36720E285D3A}"/>
    <dgm:cxn modelId="{F4E9029D-9E1B-4B69-AC36-D37B11C38936}" type="presOf" srcId="{3489AEC1-39B5-41CB-A435-7A99C697D6AE}" destId="{4F802F8D-FCB4-4C3F-9E76-C1D86BDAD0F2}" srcOrd="0" destOrd="0" presId="urn:microsoft.com/office/officeart/2005/8/layout/venn1"/>
    <dgm:cxn modelId="{F5F4B1AB-0D5D-4605-9EC0-DDB2F4D3DA1E}" srcId="{A2B43A6C-BB90-4A49-8FA2-1BF70F1D90AC}" destId="{F262ED92-DA63-4806-86A6-5215A87F6C34}" srcOrd="3" destOrd="0" parTransId="{80F9B1F5-E367-4C97-AAC2-70809ED44A5C}" sibTransId="{F3A4D07E-44E3-4A6E-9AED-6A66C05AA23C}"/>
    <dgm:cxn modelId="{65394BFC-0CD8-4A74-856C-BF77A837A558}" type="presOf" srcId="{9DE3DEA7-13FF-4538-B151-EF8D413C0FC0}" destId="{7B5C0D65-4A39-4E2B-9688-84D5A41D8B4F}" srcOrd="0" destOrd="0" presId="urn:microsoft.com/office/officeart/2005/8/layout/venn1"/>
    <dgm:cxn modelId="{9FA44C78-ACE5-4D45-BAA0-F628A77F04AF}" type="presOf" srcId="{572B8397-1CE4-46CE-8A64-6FA6025631CF}" destId="{39016C8F-21EA-44BA-A687-75C96C1F6436}" srcOrd="0" destOrd="0" presId="urn:microsoft.com/office/officeart/2005/8/layout/venn1"/>
    <dgm:cxn modelId="{52E577EE-25BF-4D44-A6E1-E1E91E97A970}" type="presParOf" srcId="{294B5FCD-9433-42FA-8716-89CE58ACDEB5}" destId="{959D58E7-2399-4AF8-AD61-589B20BD142A}" srcOrd="0" destOrd="0" presId="urn:microsoft.com/office/officeart/2005/8/layout/venn1"/>
    <dgm:cxn modelId="{55077A8F-1C4B-469D-BE01-FAFC69817B6E}" type="presParOf" srcId="{294B5FCD-9433-42FA-8716-89CE58ACDEB5}" destId="{00012F25-8CD1-4568-935E-EAEFED80F97D}" srcOrd="1" destOrd="0" presId="urn:microsoft.com/office/officeart/2005/8/layout/venn1"/>
    <dgm:cxn modelId="{D9A96E86-2B4C-42EB-8BB8-A15B66A02788}" type="presParOf" srcId="{294B5FCD-9433-42FA-8716-89CE58ACDEB5}" destId="{53B09FF4-3CA5-40BC-8AA2-5FC306890DC9}" srcOrd="2" destOrd="0" presId="urn:microsoft.com/office/officeart/2005/8/layout/venn1"/>
    <dgm:cxn modelId="{23E6C1B4-A85E-40B4-BFE4-33A216B57F1D}" type="presParOf" srcId="{294B5FCD-9433-42FA-8716-89CE58ACDEB5}" destId="{F188D241-19AC-4595-A2C3-7732CF6C9486}" srcOrd="3" destOrd="0" presId="urn:microsoft.com/office/officeart/2005/8/layout/venn1"/>
    <dgm:cxn modelId="{06F0F540-DB05-4E45-A3B1-D627F1B6F479}" type="presParOf" srcId="{294B5FCD-9433-42FA-8716-89CE58ACDEB5}" destId="{AD8DA354-3092-47B6-B7B0-BBEE82870F20}" srcOrd="4" destOrd="0" presId="urn:microsoft.com/office/officeart/2005/8/layout/venn1"/>
    <dgm:cxn modelId="{14ED53AB-1113-4EF7-8B81-2867F0F309BA}" type="presParOf" srcId="{294B5FCD-9433-42FA-8716-89CE58ACDEB5}" destId="{7B5C0D65-4A39-4E2B-9688-84D5A41D8B4F}" srcOrd="5" destOrd="0" presId="urn:microsoft.com/office/officeart/2005/8/layout/venn1"/>
    <dgm:cxn modelId="{F7EA995D-38EA-4FED-B916-BA9B5A21E980}" type="presParOf" srcId="{294B5FCD-9433-42FA-8716-89CE58ACDEB5}" destId="{CCA14A1F-86AE-457E-AB9C-E07DBC7C321C}" srcOrd="6" destOrd="0" presId="urn:microsoft.com/office/officeart/2005/8/layout/venn1"/>
    <dgm:cxn modelId="{99DB8438-7962-4333-81A5-AF722B84ED44}" type="presParOf" srcId="{294B5FCD-9433-42FA-8716-89CE58ACDEB5}" destId="{310A29FE-032D-4F77-8F23-A1BBB314F800}" srcOrd="7" destOrd="0" presId="urn:microsoft.com/office/officeart/2005/8/layout/venn1"/>
    <dgm:cxn modelId="{E3FAC7B0-D53F-4F3A-81C9-A6E22388398D}" type="presParOf" srcId="{294B5FCD-9433-42FA-8716-89CE58ACDEB5}" destId="{4C6F7FF6-2AD6-4DDA-B96B-AE57C1E987B0}" srcOrd="8" destOrd="0" presId="urn:microsoft.com/office/officeart/2005/8/layout/venn1"/>
    <dgm:cxn modelId="{26F4CE23-BF7B-4405-94F4-F4BA53B4FC9D}" type="presParOf" srcId="{294B5FCD-9433-42FA-8716-89CE58ACDEB5}" destId="{39016C8F-21EA-44BA-A687-75C96C1F6436}" srcOrd="9" destOrd="0" presId="urn:microsoft.com/office/officeart/2005/8/layout/venn1"/>
    <dgm:cxn modelId="{EBCE1595-621C-4F7B-B7DE-065C0B53723A}" type="presParOf" srcId="{294B5FCD-9433-42FA-8716-89CE58ACDEB5}" destId="{3E773403-5D1B-4733-9382-1AFE50A1A910}" srcOrd="10" destOrd="0" presId="urn:microsoft.com/office/officeart/2005/8/layout/venn1"/>
    <dgm:cxn modelId="{1B519867-2298-482B-BC73-051A092D0D26}" type="presParOf" srcId="{294B5FCD-9433-42FA-8716-89CE58ACDEB5}" destId="{24C1D128-D797-4C5A-8129-49DC2F793604}" srcOrd="11" destOrd="0" presId="urn:microsoft.com/office/officeart/2005/8/layout/venn1"/>
    <dgm:cxn modelId="{90EB8AD8-94F0-401E-9C35-DD72A2C94807}" type="presParOf" srcId="{294B5FCD-9433-42FA-8716-89CE58ACDEB5}" destId="{F3F38C4B-BA01-49CA-A065-3D0FE8D6ACF1}" srcOrd="12" destOrd="0" presId="urn:microsoft.com/office/officeart/2005/8/layout/venn1"/>
    <dgm:cxn modelId="{4FEA37E0-167B-44D0-ACA3-AE43F738EAC7}" type="presParOf" srcId="{294B5FCD-9433-42FA-8716-89CE58ACDEB5}" destId="{4F802F8D-FCB4-4C3F-9E76-C1D86BDAD0F2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30A98E-774C-7647-B16A-E1F8AD2AE95C}">
      <dsp:nvSpPr>
        <dsp:cNvPr id="0" name=""/>
        <dsp:cNvSpPr/>
      </dsp:nvSpPr>
      <dsp:spPr>
        <a:xfrm>
          <a:off x="2309027" y="679620"/>
          <a:ext cx="4524281" cy="4524281"/>
        </a:xfrm>
        <a:prstGeom prst="blockArc">
          <a:avLst>
            <a:gd name="adj1" fmla="val 10800000"/>
            <a:gd name="adj2" fmla="val 16200000"/>
            <a:gd name="adj3" fmla="val 4636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A767CA-1DA2-6748-B34B-E8EE7EDF5DCE}">
      <dsp:nvSpPr>
        <dsp:cNvPr id="0" name=""/>
        <dsp:cNvSpPr/>
      </dsp:nvSpPr>
      <dsp:spPr>
        <a:xfrm>
          <a:off x="2292695" y="703916"/>
          <a:ext cx="4524281" cy="4524281"/>
        </a:xfrm>
        <a:prstGeom prst="blockArc">
          <a:avLst>
            <a:gd name="adj1" fmla="val 5400000"/>
            <a:gd name="adj2" fmla="val 10800000"/>
            <a:gd name="adj3" fmla="val 4636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4F134E-34C7-5F4B-B2B1-D9DEE98B9ADD}">
      <dsp:nvSpPr>
        <dsp:cNvPr id="0" name=""/>
        <dsp:cNvSpPr/>
      </dsp:nvSpPr>
      <dsp:spPr>
        <a:xfrm>
          <a:off x="2292695" y="703916"/>
          <a:ext cx="4524281" cy="4524281"/>
        </a:xfrm>
        <a:prstGeom prst="blockArc">
          <a:avLst>
            <a:gd name="adj1" fmla="val 0"/>
            <a:gd name="adj2" fmla="val 5400000"/>
            <a:gd name="adj3" fmla="val 4636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177F63-387D-5648-8ACC-04D4392C23FC}">
      <dsp:nvSpPr>
        <dsp:cNvPr id="0" name=""/>
        <dsp:cNvSpPr/>
      </dsp:nvSpPr>
      <dsp:spPr>
        <a:xfrm>
          <a:off x="2292695" y="703916"/>
          <a:ext cx="4524281" cy="4524281"/>
        </a:xfrm>
        <a:prstGeom prst="blockArc">
          <a:avLst>
            <a:gd name="adj1" fmla="val 16200000"/>
            <a:gd name="adj2" fmla="val 0"/>
            <a:gd name="adj3" fmla="val 4636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05DC3B-0CD3-834C-A3A5-1738363D0F0B}">
      <dsp:nvSpPr>
        <dsp:cNvPr id="0" name=""/>
        <dsp:cNvSpPr/>
      </dsp:nvSpPr>
      <dsp:spPr>
        <a:xfrm>
          <a:off x="3514527" y="1925748"/>
          <a:ext cx="2080617" cy="208061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Compromissos do Governo</a:t>
          </a:r>
          <a:endParaRPr lang="pt-BR" sz="1800" kern="1200" dirty="0"/>
        </a:p>
      </dsp:txBody>
      <dsp:txXfrm>
        <a:off x="3819226" y="2230447"/>
        <a:ext cx="1471219" cy="1471219"/>
      </dsp:txXfrm>
    </dsp:sp>
    <dsp:sp modelId="{67B52159-5888-A948-9CB2-8AA590FAE88F}">
      <dsp:nvSpPr>
        <dsp:cNvPr id="0" name=""/>
        <dsp:cNvSpPr/>
      </dsp:nvSpPr>
      <dsp:spPr>
        <a:xfrm>
          <a:off x="3453219" y="-65014"/>
          <a:ext cx="2203232" cy="164272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Erradicação da miséria absoluta</a:t>
          </a:r>
          <a:endParaRPr lang="pt-BR" sz="1600" kern="1200" dirty="0"/>
        </a:p>
      </dsp:txBody>
      <dsp:txXfrm>
        <a:off x="3775875" y="175557"/>
        <a:ext cx="1557920" cy="1161582"/>
      </dsp:txXfrm>
    </dsp:sp>
    <dsp:sp modelId="{A88981CF-46F7-FC4C-B397-D59C0DD05EB5}">
      <dsp:nvSpPr>
        <dsp:cNvPr id="0" name=""/>
        <dsp:cNvSpPr/>
      </dsp:nvSpPr>
      <dsp:spPr>
        <a:xfrm>
          <a:off x="5740433" y="2195400"/>
          <a:ext cx="2048224" cy="1541312"/>
        </a:xfrm>
        <a:prstGeom prst="ellipse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Direitos humanos e de cidadania</a:t>
          </a:r>
          <a:endParaRPr lang="pt-BR" sz="1600" kern="1200" dirty="0"/>
        </a:p>
      </dsp:txBody>
      <dsp:txXfrm>
        <a:off x="6040388" y="2421120"/>
        <a:ext cx="1448314" cy="1089872"/>
      </dsp:txXfrm>
    </dsp:sp>
    <dsp:sp modelId="{EDECDF4D-E41B-D642-A13E-57E7457E4507}">
      <dsp:nvSpPr>
        <dsp:cNvPr id="0" name=""/>
        <dsp:cNvSpPr/>
      </dsp:nvSpPr>
      <dsp:spPr>
        <a:xfrm>
          <a:off x="3189969" y="4409245"/>
          <a:ext cx="2729732" cy="1533040"/>
        </a:xfrm>
        <a:prstGeom prst="ellipse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Desenvolvimento econômico e social</a:t>
          </a:r>
          <a:endParaRPr lang="pt-BR" sz="1600" kern="1200" dirty="0"/>
        </a:p>
      </dsp:txBody>
      <dsp:txXfrm>
        <a:off x="3589729" y="4633754"/>
        <a:ext cx="1930212" cy="1084022"/>
      </dsp:txXfrm>
    </dsp:sp>
    <dsp:sp modelId="{A248F74B-94B4-6840-9452-131E6580E22E}">
      <dsp:nvSpPr>
        <dsp:cNvPr id="0" name=""/>
        <dsp:cNvSpPr/>
      </dsp:nvSpPr>
      <dsp:spPr>
        <a:xfrm>
          <a:off x="1355342" y="2257888"/>
          <a:ext cx="1979567" cy="1416336"/>
        </a:xfrm>
        <a:prstGeom prst="ellipse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Melhoria da </a:t>
          </a:r>
          <a:r>
            <a:rPr lang="pt-BR" sz="1600" b="1" kern="1200" dirty="0" err="1" smtClean="0"/>
            <a:t>infra-estrutura</a:t>
          </a:r>
          <a:r>
            <a:rPr lang="pt-BR" sz="1600" b="1" kern="1200" dirty="0" smtClean="0"/>
            <a:t> – PAC</a:t>
          </a:r>
          <a:endParaRPr lang="pt-BR" sz="1600" kern="1200" dirty="0"/>
        </a:p>
      </dsp:txBody>
      <dsp:txXfrm>
        <a:off x="1645243" y="2465306"/>
        <a:ext cx="1399765" cy="10015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9D58E7-2399-4AF8-AD61-589B20BD142A}">
      <dsp:nvSpPr>
        <dsp:cNvPr id="0" name=""/>
        <dsp:cNvSpPr/>
      </dsp:nvSpPr>
      <dsp:spPr>
        <a:xfrm>
          <a:off x="3605044" y="1509607"/>
          <a:ext cx="1933910" cy="19341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0012F25-8CD1-4568-935E-EAEFED80F97D}">
      <dsp:nvSpPr>
        <dsp:cNvPr id="0" name=""/>
        <dsp:cNvSpPr/>
      </dsp:nvSpPr>
      <dsp:spPr>
        <a:xfrm>
          <a:off x="3464030" y="0"/>
          <a:ext cx="2215938" cy="118586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Reduzir desigualdades geográficas , de grupos sociais e povos indígenas</a:t>
          </a:r>
          <a:endParaRPr lang="pt-BR" sz="1600" b="1" kern="1200" dirty="0"/>
        </a:p>
      </dsp:txBody>
      <dsp:txXfrm>
        <a:off x="3464030" y="0"/>
        <a:ext cx="2215938" cy="1185866"/>
      </dsp:txXfrm>
    </dsp:sp>
    <dsp:sp modelId="{53B09FF4-3CA5-40BC-8AA2-5FC306890DC9}">
      <dsp:nvSpPr>
        <dsp:cNvPr id="0" name=""/>
        <dsp:cNvSpPr/>
      </dsp:nvSpPr>
      <dsp:spPr>
        <a:xfrm>
          <a:off x="4172325" y="1782356"/>
          <a:ext cx="1933910" cy="19341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188D241-19AC-4595-A2C3-7732CF6C9486}">
      <dsp:nvSpPr>
        <dsp:cNvPr id="0" name=""/>
        <dsp:cNvSpPr/>
      </dsp:nvSpPr>
      <dsp:spPr>
        <a:xfrm>
          <a:off x="6143645" y="428625"/>
          <a:ext cx="2095069" cy="130445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1600" b="1" kern="1200" dirty="0" smtClean="0"/>
            <a:t>Fortalecer Atenção Primária com Base ordenadora do SUS e Redes </a:t>
          </a:r>
          <a:r>
            <a:rPr lang="pt-BR" sz="1600" b="1" kern="1200" dirty="0" err="1" smtClean="0"/>
            <a:t>assistênciais</a:t>
          </a:r>
          <a:r>
            <a:rPr lang="pt-BR" sz="1600" b="1" kern="1200" dirty="0" smtClean="0"/>
            <a:t> regionalizadas como estratégia de garantia do acesso e do cuidado integral</a:t>
          </a:r>
        </a:p>
      </dsp:txBody>
      <dsp:txXfrm>
        <a:off x="6143645" y="428625"/>
        <a:ext cx="2095069" cy="1304452"/>
      </dsp:txXfrm>
    </dsp:sp>
    <dsp:sp modelId="{AD8DA354-3092-47B6-B7B0-BBEE82870F20}">
      <dsp:nvSpPr>
        <dsp:cNvPr id="0" name=""/>
        <dsp:cNvSpPr/>
      </dsp:nvSpPr>
      <dsp:spPr>
        <a:xfrm>
          <a:off x="4311727" y="2396042"/>
          <a:ext cx="1933910" cy="19341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B5C0D65-4A39-4E2B-9688-84D5A41D8B4F}">
      <dsp:nvSpPr>
        <dsp:cNvPr id="0" name=""/>
        <dsp:cNvSpPr/>
      </dsp:nvSpPr>
      <dsp:spPr>
        <a:xfrm>
          <a:off x="6429385" y="2214574"/>
          <a:ext cx="2054779" cy="139339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Reforçar a estruturação das respostas às urgências em saúde pública</a:t>
          </a:r>
          <a:endParaRPr lang="pt-BR" sz="1600" b="1" kern="1200" dirty="0"/>
        </a:p>
      </dsp:txBody>
      <dsp:txXfrm>
        <a:off x="6429385" y="2214574"/>
        <a:ext cx="2054779" cy="1393392"/>
      </dsp:txXfrm>
    </dsp:sp>
    <dsp:sp modelId="{CCA14A1F-86AE-457E-AB9C-E07DBC7C321C}">
      <dsp:nvSpPr>
        <dsp:cNvPr id="0" name=""/>
        <dsp:cNvSpPr/>
      </dsp:nvSpPr>
      <dsp:spPr>
        <a:xfrm>
          <a:off x="3919305" y="2888176"/>
          <a:ext cx="1933910" cy="19341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10A29FE-032D-4F77-8F23-A1BBB314F800}">
      <dsp:nvSpPr>
        <dsp:cNvPr id="0" name=""/>
        <dsp:cNvSpPr/>
      </dsp:nvSpPr>
      <dsp:spPr>
        <a:xfrm>
          <a:off x="4143368" y="4654524"/>
          <a:ext cx="2215938" cy="127480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Aprimorar o pacto </a:t>
          </a:r>
          <a:r>
            <a:rPr lang="pt-BR" sz="1600" b="1" kern="1200" dirty="0" err="1" smtClean="0"/>
            <a:t>interfederativo</a:t>
          </a:r>
          <a:r>
            <a:rPr lang="pt-BR" sz="1600" b="1" kern="1200" dirty="0" smtClean="0"/>
            <a:t> para o fortalecimento do SUS</a:t>
          </a:r>
          <a:endParaRPr lang="pt-BR" sz="1600" b="1" kern="1200" dirty="0"/>
        </a:p>
      </dsp:txBody>
      <dsp:txXfrm>
        <a:off x="4143368" y="4654524"/>
        <a:ext cx="2215938" cy="1274805"/>
      </dsp:txXfrm>
    </dsp:sp>
    <dsp:sp modelId="{4C6F7FF6-2AD6-4DDA-B96B-AE57C1E987B0}">
      <dsp:nvSpPr>
        <dsp:cNvPr id="0" name=""/>
        <dsp:cNvSpPr/>
      </dsp:nvSpPr>
      <dsp:spPr>
        <a:xfrm>
          <a:off x="3290784" y="2888176"/>
          <a:ext cx="1933910" cy="19341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9016C8F-21EA-44BA-A687-75C96C1F6436}">
      <dsp:nvSpPr>
        <dsp:cNvPr id="0" name=""/>
        <dsp:cNvSpPr/>
      </dsp:nvSpPr>
      <dsp:spPr>
        <a:xfrm>
          <a:off x="940875" y="4149394"/>
          <a:ext cx="2215938" cy="127480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Aumentar a capacidade de produção de IES, bem como a produção de inovações tecnológicas para dar sustentabilidade ao país</a:t>
          </a:r>
          <a:endParaRPr lang="pt-BR" sz="1600" b="1" kern="1200" dirty="0"/>
        </a:p>
      </dsp:txBody>
      <dsp:txXfrm>
        <a:off x="940875" y="4149394"/>
        <a:ext cx="2215938" cy="1274805"/>
      </dsp:txXfrm>
    </dsp:sp>
    <dsp:sp modelId="{3E773403-5D1B-4733-9382-1AFE50A1A910}">
      <dsp:nvSpPr>
        <dsp:cNvPr id="0" name=""/>
        <dsp:cNvSpPr/>
      </dsp:nvSpPr>
      <dsp:spPr>
        <a:xfrm>
          <a:off x="2898361" y="2396042"/>
          <a:ext cx="1933910" cy="19341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4C1D128-D797-4C5A-8129-49DC2F793604}">
      <dsp:nvSpPr>
        <dsp:cNvPr id="0" name=""/>
        <dsp:cNvSpPr/>
      </dsp:nvSpPr>
      <dsp:spPr>
        <a:xfrm>
          <a:off x="714347" y="2143135"/>
          <a:ext cx="2054779" cy="139339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Aumentar o financiamento da saúde e a eficiência no gasto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600" b="1" kern="1200" dirty="0" smtClean="0"/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Garantir assistência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Farmacêutica no SUS</a:t>
          </a:r>
          <a:endParaRPr lang="pt-BR" sz="1600" b="1" kern="1200" dirty="0"/>
        </a:p>
      </dsp:txBody>
      <dsp:txXfrm>
        <a:off x="714347" y="2143135"/>
        <a:ext cx="2054779" cy="1393392"/>
      </dsp:txXfrm>
    </dsp:sp>
    <dsp:sp modelId="{F3F38C4B-BA01-49CA-A065-3D0FE8D6ACF1}">
      <dsp:nvSpPr>
        <dsp:cNvPr id="0" name=""/>
        <dsp:cNvSpPr/>
      </dsp:nvSpPr>
      <dsp:spPr>
        <a:xfrm>
          <a:off x="3037764" y="1782356"/>
          <a:ext cx="1933910" cy="19341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F802F8D-FCB4-4C3F-9E76-C1D86BDAD0F2}">
      <dsp:nvSpPr>
        <dsp:cNvPr id="0" name=""/>
        <dsp:cNvSpPr/>
      </dsp:nvSpPr>
      <dsp:spPr>
        <a:xfrm>
          <a:off x="1154472" y="447070"/>
          <a:ext cx="2095069" cy="130445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smtClean="0"/>
            <a:t>Qualificar a formação e fixação dos Profissionais de Saúde no SUS</a:t>
          </a:r>
          <a:endParaRPr lang="pt-BR" sz="1600" b="1" kern="1200" dirty="0"/>
        </a:p>
      </dsp:txBody>
      <dsp:txXfrm>
        <a:off x="1154472" y="447070"/>
        <a:ext cx="2095069" cy="13044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C7570B6-3D7B-4DD7-96B8-6052CBA6E4FC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BA6BCB0-B262-4811-8656-82E84C040EB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1238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  <p:sp>
        <p:nvSpPr>
          <p:cNvPr id="33796" name="Espaço Reservado para Número de Slide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74F2211-B864-4A41-A83D-49B1190A44CD}" type="slidenum">
              <a:rPr lang="pt-BR" sz="1200"/>
              <a:pPr algn="r"/>
              <a:t>1</a:t>
            </a:fld>
            <a:endParaRPr lang="pt-BR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Em maio foi publicada uma Edição Especial do LANCET sobre a saúde no Brasil. </a:t>
            </a:r>
          </a:p>
          <a:p>
            <a:endParaRPr lang="en-US" smtClean="0">
              <a:ea typeface="ＭＳ Ｐゴシック" pitchFamily="34" charset="-128"/>
            </a:endParaRPr>
          </a:p>
          <a:p>
            <a:pPr>
              <a:buFontTx/>
              <a:buChar char="-"/>
            </a:pPr>
            <a:r>
              <a:rPr lang="en-US" smtClean="0">
                <a:ea typeface="ＭＳ Ｐゴシック" pitchFamily="34" charset="-128"/>
              </a:rPr>
              <a:t>Editorial da Revista apresenta uma análise muito interessante sobre as mudanças em curso no país:</a:t>
            </a:r>
          </a:p>
          <a:p>
            <a:pPr>
              <a:buFontTx/>
              <a:buChar char="-"/>
            </a:pPr>
            <a:r>
              <a:rPr lang="en-US" smtClean="0">
                <a:ea typeface="ＭＳ Ｐゴシック" pitchFamily="34" charset="-128"/>
              </a:rPr>
              <a:t>Identifica que o mundo está de olho no Brasil, em função do cresimento economico, estabilidade política, redução da pobreza, grandes eventos mundiais</a:t>
            </a:r>
          </a:p>
          <a:p>
            <a:pPr>
              <a:buFontTx/>
              <a:buChar char="-"/>
            </a:pPr>
            <a:r>
              <a:rPr lang="en-US" smtClean="0">
                <a:ea typeface="ＭＳ Ｐゴシック" pitchFamily="34" charset="-128"/>
              </a:rPr>
              <a:t>Reforma Sanitária Brasileira</a:t>
            </a:r>
          </a:p>
          <a:p>
            <a:pPr>
              <a:buFontTx/>
              <a:buChar char="-"/>
            </a:pPr>
            <a:r>
              <a:rPr lang="en-US" smtClean="0">
                <a:ea typeface="ＭＳ Ｐゴシック" pitchFamily="34" charset="-128"/>
              </a:rPr>
              <a:t>Desafios</a:t>
            </a:r>
          </a:p>
          <a:p>
            <a:pPr>
              <a:buFontTx/>
              <a:buChar char="-"/>
            </a:pPr>
            <a:r>
              <a:rPr lang="en-US" smtClean="0">
                <a:ea typeface="ＭＳ Ｐゴシック" pitchFamily="34" charset="-128"/>
              </a:rPr>
              <a:t>Pais deve ser levado mais a sériao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DD809AE-99C4-4D7C-AAB8-32F0C8E662D4}" type="slidenum">
              <a:rPr lang="pt-BR" smtClean="0"/>
              <a:pPr/>
              <a:t>2</a:t>
            </a:fld>
            <a:endParaRPr lang="pt-B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  <p:sp>
        <p:nvSpPr>
          <p:cNvPr id="3789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43E5588-355C-4428-8A65-57B8FDFE5C23}" type="slidenum">
              <a:rPr lang="pt-BR" smtClean="0"/>
              <a:pPr/>
              <a:t>3</a:t>
            </a:fld>
            <a:endParaRPr lang="pt-B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  <p:sp>
        <p:nvSpPr>
          <p:cNvPr id="38916" name="Espaço Reservado para Número de Slide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4756A80-0BEB-459B-A910-B9E908C86A2E}" type="slidenum">
              <a:rPr lang="pt-BR" sz="1200"/>
              <a:pPr algn="r"/>
              <a:t>5</a:t>
            </a:fld>
            <a:endParaRPr lang="pt-BR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34" charset="-128"/>
            </a:endParaRPr>
          </a:p>
        </p:txBody>
      </p:sp>
      <p:sp>
        <p:nvSpPr>
          <p:cNvPr id="2765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377EEAA-FD59-48EB-A6F7-33546A8396BB}" type="slidenum">
              <a:rPr lang="pt-BR" smtClean="0"/>
              <a:pPr/>
              <a:t>6</a:t>
            </a:fld>
            <a:endParaRPr lang="pt-B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pt-BR" smtClean="0">
              <a:ea typeface="ＭＳ Ｐゴシック" pitchFamily="34" charset="-128"/>
            </a:endParaRPr>
          </a:p>
        </p:txBody>
      </p:sp>
      <p:sp>
        <p:nvSpPr>
          <p:cNvPr id="22532" name="Espaço Reservado para Número de Slide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18C6CBEE-5D1E-4064-A5DC-89CC47E9F42C}" type="slidenum">
              <a:rPr lang="pt-BR" sz="1200">
                <a:latin typeface="+mn-lt"/>
                <a:cs typeface="+mn-cs"/>
              </a:rPr>
              <a:pPr algn="r">
                <a:defRPr/>
              </a:pPr>
              <a:t>14</a:t>
            </a:fld>
            <a:endParaRPr lang="pt-BR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pt-BR" smtClean="0">
              <a:ea typeface="ＭＳ Ｐゴシック" pitchFamily="34" charset="-128"/>
            </a:endParaRPr>
          </a:p>
        </p:txBody>
      </p:sp>
      <p:sp>
        <p:nvSpPr>
          <p:cNvPr id="77827" name="Espaço Reservado para Número de Slide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3DE6F7F-8040-4E4B-BB54-988A8027BBDD}" type="slidenum">
              <a:rPr lang="pt-BR" sz="1200"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pt-BR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A5413-52CD-4A8E-A73E-C8975C2BD680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11564-CB0A-4634-88A7-1C4C2F39C19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839FD-9582-43EA-9555-815504B3A64A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7636B-11D7-4672-AC1F-9D4389EDD68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EC4D8-5BD0-4E61-8CE2-ED00A97683D6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2B8EF-C371-4A4D-866D-79041F695E3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FA676-F652-4AE0-B53F-415F1EACEFC5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A2F63-B7E8-4A84-AD1D-EDF59651ED6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2222-CA91-4CAC-AB04-B1E896BAF6E2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E7774-3AF0-4DD5-99DD-D5CF8332956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ECCAB-D3CE-4DB3-B323-11B65D17E354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B571D-F67E-4FA6-9EEE-6ED00713F8B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00A50-F8AB-4A44-AF16-9FDC6D867FE3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5FB4B-04B6-4F06-9E36-8DB68CBD3F4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B06AF-E6BD-4DD3-B6E5-E143183F5249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E6A63-D733-48B9-9CC4-61EEE865BA4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D3686-36E8-4CCD-8903-584AF4900E7A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0093B-B338-489F-8CCA-A4B6964219D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6B4F4-0724-4710-8920-5DC0CCB7181E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5E38F-193E-4F10-8774-0FF945BB70F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96EB7-D2A5-4328-BF34-60D1479D0E7E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D16B9-E831-48C3-9CDE-BFC0FBE207A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m 6" descr="template.jpg"/>
          <p:cNvPicPr>
            <a:picLocks noChangeAspect="1"/>
          </p:cNvPicPr>
          <p:nvPr/>
        </p:nvPicPr>
        <p:blipFill>
          <a:blip r:embed="rId13"/>
          <a:srcRect t="86667"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2052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CBBF55DC-AD45-486D-88A4-2BD9FC8680A2}" type="datetime1">
              <a:rPr lang="pt-BR"/>
              <a:pPr>
                <a:defRPr/>
              </a:pPr>
              <a:t>21/12/2011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  <a:cs typeface="Arial" charset="0"/>
              </a:defRPr>
            </a:lvl1pPr>
          </a:lstStyle>
          <a:p>
            <a:pPr>
              <a:defRPr/>
            </a:pPr>
            <a:fld id="{FF50E117-7A72-4ABC-9BE5-2778E686E8D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pic>
        <p:nvPicPr>
          <p:cNvPr id="2056" name="Imagem 6" descr="template.jpg"/>
          <p:cNvPicPr>
            <a:picLocks noChangeAspect="1"/>
          </p:cNvPicPr>
          <p:nvPr/>
        </p:nvPicPr>
        <p:blipFill>
          <a:blip r:embed="rId13"/>
          <a:srcRect b="87778"/>
          <a:stretch>
            <a:fillRect/>
          </a:stretch>
        </p:blipFill>
        <p:spPr bwMode="auto">
          <a:xfrm>
            <a:off x="0" y="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ângulo 8"/>
          <p:cNvSpPr/>
          <p:nvPr/>
        </p:nvSpPr>
        <p:spPr>
          <a:xfrm>
            <a:off x="0" y="6143625"/>
            <a:ext cx="1857375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adail.rollo@saude.gov.br" TargetMode="External"/><Relationship Id="rId2" Type="http://schemas.openxmlformats.org/officeDocument/2006/relationships/hyperlink" Target="http://www.saude.gov.br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Planilha_do_Microsoft_Excel_97-20031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oleObject" Target="../embeddings/Planilha_do_Microsoft_Excel_97-20032.xls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ítulo 1"/>
          <p:cNvSpPr>
            <a:spLocks noGrp="1"/>
          </p:cNvSpPr>
          <p:nvPr>
            <p:ph type="title" idx="4294967295"/>
          </p:nvPr>
        </p:nvSpPr>
        <p:spPr>
          <a:xfrm>
            <a:off x="899592" y="188640"/>
            <a:ext cx="8569325" cy="792162"/>
          </a:xfrm>
        </p:spPr>
        <p:txBody>
          <a:bodyPr/>
          <a:lstStyle/>
          <a:p>
            <a:pPr algn="l" eaLnBrk="1" hangingPunct="1"/>
            <a:r>
              <a:rPr lang="pt-BR" sz="2800" b="1" dirty="0" smtClean="0">
                <a:solidFill>
                  <a:srgbClr val="FFFFFF"/>
                </a:solidFill>
                <a:ea typeface="ＭＳ Ｐゴシック" pitchFamily="34" charset="-128"/>
              </a:rPr>
              <a:t>XXI  - ENCONTRO NACIONAL DO SIOPS   	  		BRASÍLIA - DF</a:t>
            </a:r>
            <a:r>
              <a:rPr lang="pt-BR" sz="2400" b="1" dirty="0" smtClean="0">
                <a:solidFill>
                  <a:srgbClr val="FFFFFF"/>
                </a:solidFill>
                <a:ea typeface="ＭＳ Ｐゴシック" pitchFamily="34" charset="-128"/>
              </a:rPr>
              <a:t>      21/12/2011</a:t>
            </a:r>
          </a:p>
        </p:txBody>
      </p:sp>
      <p:sp>
        <p:nvSpPr>
          <p:cNvPr id="3075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468313" y="1412875"/>
            <a:ext cx="7958137" cy="4648200"/>
          </a:xfrm>
        </p:spPr>
        <p:txBody>
          <a:bodyPr/>
          <a:lstStyle/>
          <a:p>
            <a:pPr marL="180975" indent="-180975" eaLnBrk="1" hangingPunct="1">
              <a:spcAft>
                <a:spcPts val="1200"/>
              </a:spcAft>
              <a:buClr>
                <a:schemeClr val="tx2"/>
              </a:buClr>
              <a:buNone/>
            </a:pPr>
            <a:r>
              <a:rPr lang="pt-BR" sz="2800" b="1" dirty="0" smtClean="0">
                <a:ea typeface="ＭＳ Ｐゴシック" pitchFamily="34" charset="-128"/>
              </a:rPr>
              <a:t>	Desafios da  Economia da Saúde</a:t>
            </a:r>
            <a:r>
              <a:rPr lang="pt-BR" sz="2800" dirty="0" smtClean="0">
                <a:ea typeface="ＭＳ Ｐゴシック" pitchFamily="34" charset="-128"/>
              </a:rPr>
              <a:t>:</a:t>
            </a:r>
          </a:p>
          <a:p>
            <a:pPr lvl="1" eaLnBrk="1" hangingPunct="1">
              <a:spcAft>
                <a:spcPts val="1200"/>
              </a:spcAft>
              <a:buClr>
                <a:schemeClr val="tx2"/>
              </a:buClr>
              <a:buFontTx/>
              <a:buChar char="-"/>
            </a:pPr>
            <a:r>
              <a:rPr lang="pt-BR" sz="2400" dirty="0" smtClean="0">
                <a:ea typeface="ＭＳ Ｐゴシック" pitchFamily="34" charset="-128"/>
              </a:rPr>
              <a:t>Contexto  do SUS</a:t>
            </a:r>
          </a:p>
          <a:p>
            <a:pPr lvl="1" eaLnBrk="1" hangingPunct="1">
              <a:spcAft>
                <a:spcPts val="1200"/>
              </a:spcAft>
              <a:buClr>
                <a:schemeClr val="tx2"/>
              </a:buClr>
              <a:buFontTx/>
              <a:buChar char="-"/>
            </a:pPr>
            <a:r>
              <a:rPr lang="pt-BR" sz="2400" dirty="0" smtClean="0">
                <a:ea typeface="ＭＳ Ｐゴシック" pitchFamily="34" charset="-128"/>
              </a:rPr>
              <a:t>Prioridades do Ministério da Saúde</a:t>
            </a:r>
          </a:p>
          <a:p>
            <a:pPr lvl="1" eaLnBrk="1" hangingPunct="1">
              <a:spcAft>
                <a:spcPts val="1200"/>
              </a:spcAft>
              <a:buClr>
                <a:schemeClr val="tx2"/>
              </a:buClr>
              <a:buFontTx/>
              <a:buChar char="-"/>
            </a:pPr>
            <a:r>
              <a:rPr lang="pt-BR" sz="2400" dirty="0" smtClean="0">
                <a:ea typeface="ＭＳ Ｐゴシック" pitchFamily="34" charset="-128"/>
              </a:rPr>
              <a:t>Proposição de Agenda</a:t>
            </a:r>
          </a:p>
          <a:p>
            <a:pPr lvl="1" eaLnBrk="1" hangingPunct="1">
              <a:spcAft>
                <a:spcPts val="1200"/>
              </a:spcAft>
              <a:buClr>
                <a:schemeClr val="tx2"/>
              </a:buClr>
              <a:buFontTx/>
              <a:buNone/>
            </a:pPr>
            <a:r>
              <a:rPr lang="pt-BR" sz="2400" dirty="0" smtClean="0">
                <a:ea typeface="ＭＳ Ｐゴシック" pitchFamily="34" charset="-128"/>
              </a:rPr>
              <a:t>				</a:t>
            </a:r>
            <a:r>
              <a:rPr lang="pt-BR" sz="1800" dirty="0" smtClean="0">
                <a:ea typeface="ＭＳ Ｐゴシック" pitchFamily="34" charset="-128"/>
              </a:rPr>
              <a:t>				</a:t>
            </a:r>
          </a:p>
          <a:p>
            <a:pPr lvl="1" eaLnBrk="1" hangingPunct="1">
              <a:spcAft>
                <a:spcPts val="1200"/>
              </a:spcAft>
              <a:buClr>
                <a:schemeClr val="tx2"/>
              </a:buClr>
              <a:buFontTx/>
              <a:buNone/>
            </a:pPr>
            <a:r>
              <a:rPr lang="pt-BR" sz="1800" dirty="0" smtClean="0">
                <a:ea typeface="ＭＳ Ｐゴシック" pitchFamily="34" charset="-128"/>
              </a:rPr>
              <a:t> Adail de Almeida Rollo - Departamento Economia da Saúde, 				Investimentos e Apoio ao  Desenvolvimento do SUS</a:t>
            </a:r>
          </a:p>
          <a:p>
            <a:pPr lvl="1" eaLnBrk="1" hangingPunct="1">
              <a:spcAft>
                <a:spcPts val="1200"/>
              </a:spcAft>
              <a:buClr>
                <a:schemeClr val="tx2"/>
              </a:buClr>
              <a:buFontTx/>
              <a:buNone/>
            </a:pPr>
            <a:r>
              <a:rPr lang="pt-BR" sz="1800" dirty="0" smtClean="0">
                <a:ea typeface="ＭＳ Ｐゴシック" pitchFamily="34" charset="-128"/>
              </a:rPr>
              <a:t>				Secretaria Executiva do Ministério da Saúde</a:t>
            </a:r>
          </a:p>
          <a:p>
            <a:pPr lvl="1" eaLnBrk="1" hangingPunct="1">
              <a:spcAft>
                <a:spcPts val="1200"/>
              </a:spcAft>
              <a:buClr>
                <a:schemeClr val="tx2"/>
              </a:buClr>
              <a:buFontTx/>
              <a:buNone/>
            </a:pPr>
            <a:r>
              <a:rPr lang="pt-BR" sz="1800" dirty="0" smtClean="0">
                <a:ea typeface="ＭＳ Ｐゴシック" pitchFamily="34" charset="-128"/>
              </a:rPr>
              <a:t>					</a:t>
            </a:r>
          </a:p>
          <a:p>
            <a:pPr lvl="1" eaLnBrk="1" hangingPunct="1">
              <a:spcAft>
                <a:spcPts val="1200"/>
              </a:spcAft>
              <a:buClr>
                <a:schemeClr val="tx2"/>
              </a:buClr>
              <a:buFontTx/>
              <a:buChar char="-"/>
            </a:pPr>
            <a:endParaRPr lang="pt-BR" sz="2400" dirty="0" smtClean="0">
              <a:ea typeface="ＭＳ Ｐゴシック" pitchFamily="34" charset="-128"/>
            </a:endParaRPr>
          </a:p>
          <a:p>
            <a:pPr lvl="1" eaLnBrk="1" hangingPunct="1">
              <a:spcAft>
                <a:spcPts val="1200"/>
              </a:spcAft>
              <a:buClr>
                <a:schemeClr val="tx2"/>
              </a:buClr>
              <a:buFontTx/>
              <a:buNone/>
            </a:pPr>
            <a:endParaRPr lang="pt-BR" sz="2400" dirty="0" smtClean="0">
              <a:solidFill>
                <a:srgbClr val="0000CC"/>
              </a:solidFill>
              <a:ea typeface="ＭＳ Ｐゴシック" pitchFamily="34" charset="-128"/>
            </a:endParaRPr>
          </a:p>
          <a:p>
            <a:pPr marL="180975" indent="-180975" eaLnBrk="1" hangingPunct="1">
              <a:buClr>
                <a:schemeClr val="tx2"/>
              </a:buClr>
            </a:pPr>
            <a:endParaRPr lang="pt-BR" sz="2800" dirty="0" smtClean="0">
              <a:solidFill>
                <a:srgbClr val="000000"/>
              </a:solidFill>
              <a:ea typeface="ＭＳ Ｐゴシック" pitchFamily="34" charset="-128"/>
            </a:endParaRPr>
          </a:p>
          <a:p>
            <a:pPr marL="180975" indent="-180975" eaLnBrk="1" hangingPunct="1">
              <a:buClr>
                <a:schemeClr val="tx2"/>
              </a:buClr>
            </a:pPr>
            <a:endParaRPr lang="pt-BR" sz="2800" dirty="0" smtClean="0">
              <a:ea typeface="ＭＳ Ｐゴシック" pitchFamily="34" charset="-128"/>
            </a:endParaRPr>
          </a:p>
          <a:p>
            <a:pPr marL="180975" indent="-180975" eaLnBrk="1" hangingPunct="1">
              <a:buClr>
                <a:schemeClr val="tx2"/>
              </a:buClr>
            </a:pPr>
            <a:endParaRPr lang="pt-BR" sz="2800" dirty="0" smtClean="0">
              <a:ea typeface="ＭＳ Ｐゴシック" pitchFamily="34" charset="-128"/>
            </a:endParaRPr>
          </a:p>
        </p:txBody>
      </p:sp>
      <p:pic>
        <p:nvPicPr>
          <p:cNvPr id="3076" name="Imagem 2" descr="logo-sus-ms-gf-vertical.png"/>
          <p:cNvPicPr>
            <a:picLocks noChangeAspect="1"/>
          </p:cNvPicPr>
          <p:nvPr/>
        </p:nvPicPr>
        <p:blipFill>
          <a:blip r:embed="rId3"/>
          <a:srcRect t="55232"/>
          <a:stretch>
            <a:fillRect/>
          </a:stretch>
        </p:blipFill>
        <p:spPr bwMode="auto">
          <a:xfrm>
            <a:off x="5786438" y="5715000"/>
            <a:ext cx="335756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C:\Users\adriana.oliveira\Desktop\mapa brasil por estado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1357313"/>
            <a:ext cx="3646488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CaixaDeTexto 7"/>
          <p:cNvSpPr txBox="1">
            <a:spLocks noChangeArrowheads="1"/>
          </p:cNvSpPr>
          <p:nvPr/>
        </p:nvSpPr>
        <p:spPr bwMode="auto">
          <a:xfrm>
            <a:off x="5643563" y="3929063"/>
            <a:ext cx="33575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400" b="1">
                <a:solidFill>
                  <a:srgbClr val="006600"/>
                </a:solidFill>
              </a:rPr>
              <a:t>FORTALECER OS VÍNCULOS INTERFEDERATIVOS NECESSÁRIOS À CONSOLIDAÇÃO DO SUS</a:t>
            </a:r>
          </a:p>
        </p:txBody>
      </p:sp>
      <p:sp>
        <p:nvSpPr>
          <p:cNvPr id="8" name="Retângulo 7"/>
          <p:cNvSpPr/>
          <p:nvPr/>
        </p:nvSpPr>
        <p:spPr>
          <a:xfrm>
            <a:off x="285750" y="1214438"/>
            <a:ext cx="3143250" cy="528637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r>
              <a:rPr lang="pt-BR" sz="2000" b="1" dirty="0">
                <a:solidFill>
                  <a:schemeClr val="bg1"/>
                </a:solidFill>
              </a:rPr>
              <a:t> ALCANÇAR  MAIOR EFETIVIDADE, </a:t>
            </a:r>
            <a:r>
              <a:rPr lang="pt-BR" sz="2000" b="1" i="1" u="sng" dirty="0">
                <a:solidFill>
                  <a:schemeClr val="bg1"/>
                </a:solidFill>
              </a:rPr>
              <a:t>EFICIÊNCIA</a:t>
            </a:r>
            <a:r>
              <a:rPr lang="pt-BR" sz="2000" b="1" dirty="0">
                <a:solidFill>
                  <a:schemeClr val="bg1"/>
                </a:solidFill>
              </a:rPr>
              <a:t> E </a:t>
            </a:r>
          </a:p>
          <a:p>
            <a:pPr>
              <a:defRPr/>
            </a:pPr>
            <a:r>
              <a:rPr lang="pt-BR" sz="2000" b="1" dirty="0">
                <a:solidFill>
                  <a:schemeClr val="bg1"/>
                </a:solidFill>
              </a:rPr>
              <a:t>QUALIDADE DA RESPOSTA </a:t>
            </a:r>
            <a:r>
              <a:rPr lang="pt-BR" sz="2000" b="1" dirty="0" smtClean="0">
                <a:solidFill>
                  <a:schemeClr val="bg1"/>
                </a:solidFill>
              </a:rPr>
              <a:t> ÀS NECESSIDADES </a:t>
            </a:r>
            <a:r>
              <a:rPr lang="pt-BR" sz="2000" b="1" dirty="0">
                <a:solidFill>
                  <a:schemeClr val="bg1"/>
                </a:solidFill>
              </a:rPr>
              <a:t>DA POPULAÇÃO -  ACESSO COM QUALIDADE.</a:t>
            </a:r>
          </a:p>
          <a:p>
            <a:pPr>
              <a:defRPr/>
            </a:pPr>
            <a:endParaRPr lang="pt-BR" sz="20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pt-BR" sz="2000" b="1" dirty="0">
                <a:solidFill>
                  <a:schemeClr val="bg1"/>
                </a:solidFill>
              </a:rPr>
              <a:t> INOVAR NOS PROCESSOS  E  INSTRUMENTOS DE GESTÃO DO SUS.</a:t>
            </a:r>
          </a:p>
          <a:p>
            <a:pPr>
              <a:defRPr/>
            </a:pPr>
            <a:endParaRPr lang="pt-BR" sz="20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pt-BR" sz="2000" b="1" dirty="0">
                <a:solidFill>
                  <a:schemeClr val="bg1"/>
                </a:solidFill>
              </a:rPr>
              <a:t> SUPERAR A FRAGMENTAÇÃO DAS POLÍTICAS DE </a:t>
            </a:r>
            <a:r>
              <a:rPr lang="pt-BR" sz="2000" b="1" dirty="0" smtClean="0">
                <a:solidFill>
                  <a:schemeClr val="bg1"/>
                </a:solidFill>
              </a:rPr>
              <a:t>SAÚDE E O SUBFINACIAMENTO</a:t>
            </a:r>
            <a:endParaRPr lang="pt-BR" sz="2000" dirty="0"/>
          </a:p>
        </p:txBody>
      </p:sp>
      <p:sp>
        <p:nvSpPr>
          <p:cNvPr id="9" name="Seta em curva para cima 8"/>
          <p:cNvSpPr/>
          <p:nvPr/>
        </p:nvSpPr>
        <p:spPr>
          <a:xfrm rot="4509414">
            <a:off x="3760788" y="3046412"/>
            <a:ext cx="958850" cy="98107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10" name="Seta em curva para baixo 9"/>
          <p:cNvSpPr/>
          <p:nvPr/>
        </p:nvSpPr>
        <p:spPr>
          <a:xfrm rot="3874649" flipH="1">
            <a:off x="6670675" y="1965325"/>
            <a:ext cx="962025" cy="84772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13319" name="Retângulo 10"/>
          <p:cNvSpPr>
            <a:spLocks noChangeArrowheads="1"/>
          </p:cNvSpPr>
          <p:nvPr/>
        </p:nvSpPr>
        <p:spPr bwMode="auto">
          <a:xfrm>
            <a:off x="107504" y="214313"/>
            <a:ext cx="90364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457200"/>
            <a:r>
              <a:rPr lang="pt-BR" sz="2800" b="1" dirty="0" smtClean="0">
                <a:solidFill>
                  <a:schemeClr val="bg1"/>
                </a:solidFill>
              </a:rPr>
              <a:t>II. DESAFIOS </a:t>
            </a:r>
            <a:r>
              <a:rPr lang="pt-BR" sz="2800" b="1" dirty="0">
                <a:solidFill>
                  <a:schemeClr val="bg1"/>
                </a:solidFill>
              </a:rPr>
              <a:t>PERMANENTES DA GESTÃO DO SUS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395288" y="1484313"/>
            <a:ext cx="8497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graphicFrame>
        <p:nvGraphicFramePr>
          <p:cNvPr id="2" name="Diagrama 1"/>
          <p:cNvGraphicFramePr/>
          <p:nvPr/>
        </p:nvGraphicFramePr>
        <p:xfrm>
          <a:off x="0" y="928670"/>
          <a:ext cx="9144000" cy="5929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tângulo 6"/>
          <p:cNvSpPr/>
          <p:nvPr/>
        </p:nvSpPr>
        <p:spPr>
          <a:xfrm>
            <a:off x="179388" y="72571"/>
            <a:ext cx="87137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defRPr/>
            </a:pPr>
            <a:r>
              <a:rPr lang="pt-BR" sz="3600" b="1" dirty="0" smtClean="0">
                <a:solidFill>
                  <a:schemeClr val="bg1"/>
                </a:solidFill>
                <a:latin typeface="+mn-lt"/>
                <a:cs typeface="Arial" pitchFamily="34" charset="0"/>
              </a:rPr>
              <a:t>II. Principais prioridades do MS</a:t>
            </a:r>
            <a:endParaRPr lang="pt-BR" sz="360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 flipH="1">
            <a:off x="6572264" y="4714884"/>
            <a:ext cx="15002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/>
              <a:t>Aprimorar a regulação e fiscalização da </a:t>
            </a:r>
            <a:r>
              <a:rPr lang="pt-BR" sz="1400" b="1" dirty="0" err="1" smtClean="0"/>
              <a:t>saude</a:t>
            </a:r>
            <a:r>
              <a:rPr lang="pt-BR" sz="1400" b="1" dirty="0" smtClean="0"/>
              <a:t> suplementar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r>
              <a:rPr lang="pt-BR" sz="3200" dirty="0" smtClean="0">
                <a:solidFill>
                  <a:schemeClr val="bg1"/>
                </a:solidFill>
                <a:ea typeface="ＭＳ Ｐゴシック" pitchFamily="34" charset="-128"/>
              </a:rPr>
              <a:t>III. Agenda da Economia da Saúde</a:t>
            </a:r>
            <a:r>
              <a:rPr lang="pt-BR" sz="3200" dirty="0" smtClean="0">
                <a:ea typeface="ＭＳ Ｐゴシック" pitchFamily="34" charset="-128"/>
              </a:rPr>
              <a:t/>
            </a:r>
            <a:br>
              <a:rPr lang="pt-BR" sz="3200" dirty="0" smtClean="0">
                <a:ea typeface="ＭＳ Ｐゴシック" pitchFamily="34" charset="-128"/>
              </a:rPr>
            </a:br>
            <a:endParaRPr lang="pt-BR" sz="3200" dirty="0" smtClean="0">
              <a:ea typeface="ＭＳ Ｐゴシック" pitchFamily="34" charset="-128"/>
            </a:endParaRPr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xfrm>
            <a:off x="0" y="928670"/>
            <a:ext cx="9144000" cy="51450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pt-BR" sz="2800" b="1" dirty="0" smtClean="0">
                <a:ea typeface="ＭＳ Ｐゴシック" pitchFamily="34" charset="-128"/>
              </a:rPr>
              <a:t>	a)No espaço da macro da política: mais verbas para o SUS</a:t>
            </a: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492375"/>
            <a:ext cx="8640763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AutoShape 2"/>
          <p:cNvSpPr>
            <a:spLocks noChangeArrowheads="1"/>
          </p:cNvSpPr>
          <p:nvPr/>
        </p:nvSpPr>
        <p:spPr bwMode="auto">
          <a:xfrm>
            <a:off x="611188" y="1916113"/>
            <a:ext cx="7924800" cy="638175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pt-BR" b="1">
                <a:latin typeface="Calibri" pitchFamily="34" charset="0"/>
                <a:ea typeface="ＭＳ Ｐゴシック" pitchFamily="34" charset="-128"/>
              </a:rPr>
              <a:t>Gráfico: Evolução das despesas com ações e serviços de saúde do Ministério da Saúde e dos Juros da Dívida, ambos em proporção do PIB, em % - 1995 – 2008.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tângulo 1"/>
          <p:cNvSpPr>
            <a:spLocks noChangeArrowheads="1"/>
          </p:cNvSpPr>
          <p:nvPr/>
        </p:nvSpPr>
        <p:spPr bwMode="auto">
          <a:xfrm>
            <a:off x="0" y="0"/>
            <a:ext cx="885825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200" b="1">
                <a:solidFill>
                  <a:schemeClr val="bg1"/>
                </a:solidFill>
              </a:rPr>
              <a:t> </a:t>
            </a:r>
            <a:r>
              <a:rPr lang="pt-BR" sz="2400" b="1">
                <a:solidFill>
                  <a:schemeClr val="bg1"/>
                </a:solidFill>
              </a:rPr>
              <a:t>Ocupar Wall Stree</a:t>
            </a:r>
            <a:r>
              <a:rPr lang="pt-BR" sz="2400">
                <a:solidFill>
                  <a:schemeClr val="bg1"/>
                </a:solidFill>
              </a:rPr>
              <a:t>t..”outro mundo é possível !”, bricolando</a:t>
            </a:r>
          </a:p>
          <a:p>
            <a:r>
              <a:rPr lang="pt-BR" sz="2400">
                <a:solidFill>
                  <a:schemeClr val="bg1"/>
                </a:solidFill>
              </a:rPr>
              <a:t> </a:t>
            </a:r>
          </a:p>
          <a:p>
            <a:r>
              <a:rPr lang="pt-BR" sz="2400">
                <a:solidFill>
                  <a:schemeClr val="bg1"/>
                </a:solidFill>
              </a:rPr>
              <a:t>  </a:t>
            </a:r>
            <a:br>
              <a:rPr lang="pt-BR" sz="2400">
                <a:solidFill>
                  <a:schemeClr val="bg1"/>
                </a:solidFill>
              </a:rPr>
            </a:br>
            <a:endParaRPr lang="pt-BR" sz="2400">
              <a:solidFill>
                <a:schemeClr val="bg1"/>
              </a:solidFill>
            </a:endParaRPr>
          </a:p>
        </p:txBody>
      </p:sp>
      <p:sp>
        <p:nvSpPr>
          <p:cNvPr id="26627" name="CaixaDeTexto 2"/>
          <p:cNvSpPr txBox="1">
            <a:spLocks noChangeArrowheads="1"/>
          </p:cNvSpPr>
          <p:nvPr/>
        </p:nvSpPr>
        <p:spPr bwMode="auto">
          <a:xfrm>
            <a:off x="214313" y="1143000"/>
            <a:ext cx="8429625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pt-BR" dirty="0"/>
              <a:t> Movimento contra a </a:t>
            </a:r>
            <a:r>
              <a:rPr lang="pt-BR" dirty="0" err="1"/>
              <a:t>financeirização</a:t>
            </a:r>
            <a:r>
              <a:rPr lang="pt-BR" dirty="0"/>
              <a:t> do mundo</a:t>
            </a:r>
          </a:p>
          <a:p>
            <a:pPr>
              <a:buFont typeface="Arial" charset="0"/>
              <a:buChar char="•"/>
            </a:pPr>
            <a:endParaRPr lang="pt-BR" dirty="0"/>
          </a:p>
          <a:p>
            <a:pPr>
              <a:buFont typeface="Arial" charset="0"/>
              <a:buChar char="•"/>
            </a:pPr>
            <a:r>
              <a:rPr lang="pt-BR" dirty="0"/>
              <a:t> 1% </a:t>
            </a:r>
            <a:r>
              <a:rPr lang="pt-BR" dirty="0" smtClean="0"/>
              <a:t>ganham com as  crises:  </a:t>
            </a:r>
            <a:r>
              <a:rPr lang="pt-BR" dirty="0"/>
              <a:t>políticas </a:t>
            </a:r>
            <a:r>
              <a:rPr lang="pt-BR" dirty="0" smtClean="0"/>
              <a:t>pró-corporações, </a:t>
            </a:r>
            <a:r>
              <a:rPr lang="pt-BR" dirty="0"/>
              <a:t>privatizar a educação e a seguridade social, cortar os serviços públicos , 99% </a:t>
            </a:r>
            <a:r>
              <a:rPr lang="pt-BR" dirty="0" smtClean="0"/>
              <a:t>PERDEM ! </a:t>
            </a:r>
            <a:endParaRPr lang="pt-BR" dirty="0"/>
          </a:p>
          <a:p>
            <a:pPr>
              <a:buFont typeface="Arial" charset="0"/>
              <a:buChar char="•"/>
            </a:pPr>
            <a:endParaRPr lang="pt-BR" dirty="0"/>
          </a:p>
          <a:p>
            <a:pPr>
              <a:buFont typeface="Arial" charset="0"/>
              <a:buChar char="•"/>
            </a:pPr>
            <a:r>
              <a:rPr lang="pt-BR" dirty="0"/>
              <a:t>  </a:t>
            </a:r>
            <a:r>
              <a:rPr lang="pt-BR" dirty="0" smtClean="0"/>
              <a:t>  </a:t>
            </a:r>
            <a:r>
              <a:rPr lang="pt-BR" dirty="0"/>
              <a:t>Não admitir que Corporações  sejam mais fortes que os governos e danifiquem democracias, direitos, padrões laborais, meio ambiente,......</a:t>
            </a:r>
          </a:p>
          <a:p>
            <a:pPr>
              <a:buFont typeface="Arial" charset="0"/>
              <a:buChar char="•"/>
            </a:pPr>
            <a:endParaRPr lang="pt-BR" dirty="0"/>
          </a:p>
          <a:p>
            <a:pPr>
              <a:buFont typeface="Arial" charset="0"/>
              <a:buChar char="•"/>
            </a:pPr>
            <a:r>
              <a:rPr lang="pt-BR" dirty="0"/>
              <a:t> Construir uma sociedade decente, inclusiva – e ao mesmo tempo respeitar os limites  que a Terra consegue </a:t>
            </a:r>
            <a:r>
              <a:rPr lang="pt-BR" dirty="0" err="1"/>
              <a:t>aguentar</a:t>
            </a:r>
            <a:r>
              <a:rPr lang="pt-BR" dirty="0"/>
              <a:t>,  </a:t>
            </a:r>
          </a:p>
          <a:p>
            <a:pPr>
              <a:buFont typeface="Arial" charset="0"/>
              <a:buChar char="•"/>
            </a:pPr>
            <a:endParaRPr lang="pt-BR" dirty="0"/>
          </a:p>
          <a:p>
            <a:pPr>
              <a:buFont typeface="Arial" charset="0"/>
              <a:buChar char="•"/>
            </a:pPr>
            <a:r>
              <a:rPr lang="pt-BR" dirty="0"/>
              <a:t> Regular os bancos e taxar os ricos, mudar os valores que governam nossa sociedade</a:t>
            </a:r>
            <a:r>
              <a:rPr lang="pt-BR" dirty="0" smtClean="0"/>
              <a:t>,</a:t>
            </a:r>
          </a:p>
          <a:p>
            <a:pPr>
              <a:buFont typeface="Arial" charset="0"/>
              <a:buChar char="•"/>
            </a:pPr>
            <a:endParaRPr lang="pt-BR" dirty="0"/>
          </a:p>
          <a:p>
            <a:pPr lvl="0">
              <a:buFont typeface="Arial" charset="0"/>
              <a:buChar char="•"/>
            </a:pPr>
            <a:r>
              <a:rPr lang="pt-BR" dirty="0" smtClean="0">
                <a:solidFill>
                  <a:prstClr val="black"/>
                </a:solidFill>
              </a:rPr>
              <a:t> Ser </a:t>
            </a:r>
            <a:r>
              <a:rPr lang="pt-BR" dirty="0">
                <a:solidFill>
                  <a:prstClr val="black"/>
                </a:solidFill>
              </a:rPr>
              <a:t>horizontal e democrático ,....trabalho duro, construir  instituições que sejam sólidas o suficiente para aguentar</a:t>
            </a:r>
            <a:r>
              <a:rPr lang="pt-BR" dirty="0" smtClean="0">
                <a:solidFill>
                  <a:prstClr val="black"/>
                </a:solidFill>
              </a:rPr>
              <a:t>....</a:t>
            </a:r>
            <a:endParaRPr lang="pt-BR" dirty="0"/>
          </a:p>
          <a:p>
            <a:pPr>
              <a:buFont typeface="Arial" charset="0"/>
              <a:buChar char="•"/>
            </a:pPr>
            <a:endParaRPr lang="pt-BR" dirty="0"/>
          </a:p>
          <a:p>
            <a:r>
              <a:rPr lang="pt-BR" dirty="0"/>
              <a:t> “Vamos nos tratar uns aos outros como pessoas que planejam trabalhar lado a lado durante muitos anos” </a:t>
            </a:r>
            <a:br>
              <a:rPr lang="pt-BR" dirty="0"/>
            </a:br>
            <a:endParaRPr lang="pt-BR" dirty="0"/>
          </a:p>
          <a:p>
            <a:pPr>
              <a:buFont typeface="Arial" charset="0"/>
              <a:buChar char="•"/>
            </a:pPr>
            <a:endParaRPr lang="pt-BR" dirty="0"/>
          </a:p>
        </p:txBody>
      </p:sp>
      <p:sp>
        <p:nvSpPr>
          <p:cNvPr id="26628" name="Rectangle 1"/>
          <p:cNvSpPr>
            <a:spLocks noChangeArrowheads="1"/>
          </p:cNvSpPr>
          <p:nvPr/>
        </p:nvSpPr>
        <p:spPr bwMode="auto">
          <a:xfrm>
            <a:off x="2357438" y="500063"/>
            <a:ext cx="1838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2400">
                <a:solidFill>
                  <a:schemeClr val="bg1"/>
                </a:solidFill>
                <a:latin typeface="Trebuchet MS" pitchFamily="34" charset="0"/>
                <a:cs typeface="Times New Roman" pitchFamily="18" charset="0"/>
              </a:rPr>
              <a:t>Naomi Klein</a:t>
            </a:r>
            <a:endParaRPr lang="pt-BR" sz="2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0" y="571500"/>
            <a:ext cx="9144000" cy="708025"/>
          </a:xfrm>
          <a:prstGeom prst="rect">
            <a:avLst/>
          </a:prstGeom>
          <a:ln w="38100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 New Roman" pitchFamily="18" charset="0"/>
              </a:rPr>
              <a:t>          </a:t>
            </a:r>
            <a:r>
              <a:rPr lang="pt-BR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 New Roman" pitchFamily="18" charset="0"/>
              </a:rPr>
              <a:t>Receitas, Despesas Seguridade Social 2005-2010</a:t>
            </a:r>
          </a:p>
          <a:p>
            <a:pPr>
              <a:defRPr/>
            </a:pPr>
            <a:r>
              <a:rPr lang="pt-BR" sz="1600" dirty="0">
                <a:solidFill>
                  <a:srgbClr val="10253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Times New Roman" pitchFamily="18" charset="0"/>
              </a:rPr>
              <a:t>			 </a:t>
            </a:r>
          </a:p>
        </p:txBody>
      </p:sp>
      <p:sp>
        <p:nvSpPr>
          <p:cNvPr id="27651" name="CaixaDeTexto 7"/>
          <p:cNvSpPr txBox="1">
            <a:spLocks noChangeArrowheads="1"/>
          </p:cNvSpPr>
          <p:nvPr/>
        </p:nvSpPr>
        <p:spPr bwMode="auto">
          <a:xfrm>
            <a:off x="1000125" y="5857875"/>
            <a:ext cx="61436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900"/>
              <a:t>Fonte:STN/MF</a:t>
            </a:r>
          </a:p>
          <a:p>
            <a:r>
              <a:rPr lang="pt-BR" sz="900"/>
              <a:t>Notas:</a:t>
            </a:r>
          </a:p>
          <a:p>
            <a:r>
              <a:rPr lang="pt-BR" sz="900"/>
              <a:t>1. Receitas  e despesas retiradas do RREO da União; </a:t>
            </a:r>
          </a:p>
          <a:p>
            <a:r>
              <a:rPr lang="pt-BR" sz="900"/>
              <a:t>2. Receitas realizadas; Despesas liquidadas; Despesa por subfunção exceto intra-orçamentárias; </a:t>
            </a:r>
          </a:p>
          <a:p>
            <a:r>
              <a:rPr lang="pt-BR" sz="900"/>
              <a:t>3. PIS/PASEP  já deduzido de 40% destinado ao BNDES.</a:t>
            </a:r>
          </a:p>
        </p:txBody>
      </p:sp>
      <p:sp>
        <p:nvSpPr>
          <p:cNvPr id="6" name="Espaço Reservado para Número de Slide 2"/>
          <p:cNvSpPr txBox="1">
            <a:spLocks/>
          </p:cNvSpPr>
          <p:nvPr/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3</a:t>
            </a:r>
          </a:p>
        </p:txBody>
      </p:sp>
      <p:sp>
        <p:nvSpPr>
          <p:cNvPr id="27653" name="CaixaDeTexto 8"/>
          <p:cNvSpPr txBox="1">
            <a:spLocks noChangeArrowheads="1"/>
          </p:cNvSpPr>
          <p:nvPr/>
        </p:nvSpPr>
        <p:spPr bwMode="auto">
          <a:xfrm>
            <a:off x="7000875" y="6072188"/>
            <a:ext cx="21431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1000"/>
              <a:t>Em R$ milhões (nominais)</a:t>
            </a:r>
          </a:p>
        </p:txBody>
      </p:sp>
      <p:pic>
        <p:nvPicPr>
          <p:cNvPr id="276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785813"/>
            <a:ext cx="8753475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5" name="Retângulo 7"/>
          <p:cNvSpPr>
            <a:spLocks noChangeArrowheads="1"/>
          </p:cNvSpPr>
          <p:nvPr/>
        </p:nvSpPr>
        <p:spPr bwMode="auto">
          <a:xfrm>
            <a:off x="357188" y="214313"/>
            <a:ext cx="8572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pt-BR" sz="2000" b="1">
                <a:solidFill>
                  <a:schemeClr val="bg1"/>
                </a:solidFill>
                <a:ea typeface="ＭＳ Ｐゴシック" pitchFamily="34" charset="-128"/>
              </a:rPr>
              <a:t>III. Agenda:  Reforma Tributária, Financiamento da Seguridade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aixaDeTexto 5"/>
          <p:cNvSpPr txBox="1">
            <a:spLocks noChangeArrowheads="1"/>
          </p:cNvSpPr>
          <p:nvPr/>
        </p:nvSpPr>
        <p:spPr bwMode="auto">
          <a:xfrm>
            <a:off x="0" y="5519738"/>
            <a:ext cx="5072063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900" b="1"/>
              <a:t>Fonte: Ministério da Saúde - Sistema de Informações Ambulatoriais do SUS (SIA/SUS),  Sistema de Informações Hospitalares (SIH), Programa Nacional de Imunizações (PNI); Ministério da Previdência (MP) e Ministério do Desenvolvimento Social (MDS).</a:t>
            </a:r>
          </a:p>
          <a:p>
            <a:endParaRPr lang="pt-BR" sz="900" b="1"/>
          </a:p>
          <a:p>
            <a:r>
              <a:rPr lang="pt-BR" sz="900" b="1"/>
              <a:t>Nota: ¹ Dados de cobertura vacinal de todas as vacinas, as quais tem cobertura e indicações diferentes</a:t>
            </a:r>
          </a:p>
          <a:p>
            <a:r>
              <a:rPr lang="pt-BR" sz="900" b="1"/>
              <a:t>           *Posição set/10</a:t>
            </a:r>
          </a:p>
          <a:p>
            <a:endParaRPr lang="pt-BR">
              <a:latin typeface="Calibri" pitchFamily="34" charset="0"/>
            </a:endParaRPr>
          </a:p>
        </p:txBody>
      </p:sp>
      <p:sp>
        <p:nvSpPr>
          <p:cNvPr id="7" name="Espaço Reservado para Número de Slide 2"/>
          <p:cNvSpPr txBox="1">
            <a:spLocks/>
          </p:cNvSpPr>
          <p:nvPr/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dirty="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rPr>
              <a:t>5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0" y="928688"/>
          <a:ext cx="9143997" cy="5929308"/>
        </p:xfrm>
        <a:graphic>
          <a:graphicData uri="http://schemas.openxmlformats.org/drawingml/2006/table">
            <a:tbl>
              <a:tblPr/>
              <a:tblGrid>
                <a:gridCol w="1000097"/>
                <a:gridCol w="1285884"/>
                <a:gridCol w="83615"/>
                <a:gridCol w="461892"/>
                <a:gridCol w="461892"/>
                <a:gridCol w="317549"/>
                <a:gridCol w="32374"/>
                <a:gridCol w="928697"/>
                <a:gridCol w="857253"/>
                <a:gridCol w="857256"/>
                <a:gridCol w="857256"/>
                <a:gridCol w="928694"/>
                <a:gridCol w="1071538"/>
              </a:tblGrid>
              <a:tr h="39980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ÁREA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Tipos de benefícios por área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2005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2006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2007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2008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2009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2010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30295"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9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 dirty="0">
                          <a:latin typeface="Arial"/>
                        </a:rPr>
                        <a:t>PRODUÇÃO AMBULATORIAL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9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ATENÇÃO BÁSICA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05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1.143.294.632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1.206.179.119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1.347.809.276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1.479.916.588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1.608.267.798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1.600.777.281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</a:tr>
              <a:tr h="33029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9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pt-BR" sz="1000" b="1" i="0" u="none" strike="noStrike">
                          <a:latin typeface="Arial"/>
                        </a:rPr>
                        <a:t>ESPECIALIZADOS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050" b="1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726.475.459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796.695.127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837.526.231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872.747.148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975.436.074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1.087.021.184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</a:tr>
              <a:tr h="43379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 dirty="0">
                          <a:latin typeface="Arial"/>
                        </a:rPr>
                        <a:t> (QTDE. APROVADA)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pt-BR" sz="1000" b="1" i="0" u="none" strike="noStrike" dirty="0">
                          <a:latin typeface="Arial"/>
                        </a:rPr>
                        <a:t>ALTA COMPLEXIDADE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050" b="1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323.037.294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401.982.921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513.702.780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561.639.855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662.735.728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650.218.576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</a:tr>
              <a:tr h="33029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00" b="1" i="0" u="none" strike="noStrike" dirty="0">
                          <a:latin typeface="Arial"/>
                        </a:rPr>
                        <a:t>SAÚDE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9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 dirty="0">
                          <a:latin typeface="Arial"/>
                        </a:rPr>
                        <a:t> Nº INTERNAÇÕES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11.429.133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11.315.681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11.330.096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10.758.489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11.107.628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11.329.203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</a:tr>
              <a:tr h="33029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9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>
                          <a:latin typeface="Arial"/>
                        </a:rPr>
                        <a:t> ATENÇÃO BÁSICA (população coberta)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102.958.094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108.836.647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109.934.109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112.761.530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115.936.690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123.904.236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</a:tr>
              <a:tr h="603901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>
                          <a:latin typeface="Arial"/>
                        </a:rPr>
                        <a:t>COBERTURA VACINAL MÉDIA (% dos menores de 1 ano)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70,9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81,5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82,3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79,7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80,3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74,2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9FFFF"/>
                    </a:solidFill>
                  </a:tcPr>
                </a:tc>
              </a:tr>
              <a:tr h="33029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pt-BR" sz="1000" b="1" i="0" u="none" strike="noStrike">
                          <a:latin typeface="Arial"/>
                        </a:rPr>
                        <a:t>Benefícios do RGPS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>
                          <a:latin typeface="Arial"/>
                        </a:rPr>
                        <a:t>PREVIDENCIÁRIOS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050" b="1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20.393.756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20.912.090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21.304.479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21.972.664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22.736.409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23.598.754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3029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 dirty="0">
                          <a:latin typeface="Arial"/>
                        </a:rPr>
                        <a:t>PREVIDÊNCIA SOCIAL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>
                          <a:latin typeface="Arial"/>
                        </a:rPr>
                        <a:t>ACIDENTÁRIOS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050" b="1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755.804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732.795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768.653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803.541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798.088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828.128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65068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pt-BR" sz="1000" b="1" i="0" u="none" strike="noStrike" dirty="0">
                          <a:latin typeface="Arial"/>
                        </a:rPr>
                        <a:t>Benefícios Assistenciais da Previdência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pt-BR" sz="1000" b="1" i="0" u="none" strike="noStrike">
                          <a:latin typeface="Arial"/>
                        </a:rPr>
                        <a:t>Amparos Assistenciais (LOAS-BPC)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pt-BR" sz="1050" b="1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2.277.365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2.477.485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2.680.823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2.934.472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3.166.845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3.401.541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4228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pt-BR" sz="1000" b="1" i="0" u="none" strike="noStrike">
                          <a:latin typeface="Arial"/>
                        </a:rPr>
                        <a:t>Rendas/Pensões Mensais Vitalícias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pt-BR" sz="1050" b="1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515.273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462.656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416.328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377.355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337.235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301.964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3029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 dirty="0">
                          <a:latin typeface="Arial"/>
                        </a:rPr>
                        <a:t>Encargos Previdenciários da União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9.140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8.364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32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7.593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9.779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10.876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3029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 dirty="0">
                          <a:latin typeface="Arial"/>
                        </a:rPr>
                        <a:t>TOTAL PREVIDÊNCIA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23.951.338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24.593.390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25.170.315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26.095.625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 dirty="0">
                          <a:latin typeface="Arial"/>
                        </a:rPr>
                        <a:t>27.048.356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050" b="1" i="0" u="none" strike="noStrike">
                          <a:latin typeface="Arial"/>
                        </a:rPr>
                        <a:t>28.141.263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65648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latin typeface="Arial"/>
                        </a:rPr>
                        <a:t>ASSISTÊNCIA SOCIAL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pt-BR" sz="1000" b="1" i="0" u="none" strike="noStrike" dirty="0">
                          <a:latin typeface="Arial"/>
                        </a:rPr>
                        <a:t>Bolsa Família (nº de famílias atendidas)*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1" i="0" u="none" strike="noStrike">
                          <a:latin typeface="Arial"/>
                        </a:rPr>
                        <a:t>8.700.451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1" i="0" u="none" strike="noStrike">
                          <a:latin typeface="Arial"/>
                        </a:rPr>
                        <a:t>10.965.810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1" i="0" u="none" strike="noStrike" dirty="0">
                          <a:latin typeface="Arial"/>
                        </a:rPr>
                        <a:t>11.043.076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1" i="0" u="none" strike="noStrike">
                          <a:latin typeface="Arial"/>
                        </a:rPr>
                        <a:t>10.557.996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1" i="0" u="none" strike="noStrike" dirty="0">
                          <a:latin typeface="Arial"/>
                        </a:rPr>
                        <a:t>12.370.915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1" i="0" u="none" strike="noStrike" dirty="0">
                          <a:latin typeface="Arial"/>
                        </a:rPr>
                        <a:t>12.768.795**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19614" name="CaixaDeTexto 7"/>
          <p:cNvSpPr txBox="1">
            <a:spLocks noChangeArrowheads="1"/>
          </p:cNvSpPr>
          <p:nvPr/>
        </p:nvSpPr>
        <p:spPr bwMode="auto">
          <a:xfrm>
            <a:off x="0" y="214290"/>
            <a:ext cx="885825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Número de Benefícios, </a:t>
            </a:r>
            <a:r>
              <a:rPr lang="pt-BR" b="1" dirty="0" smtClean="0">
                <a:solidFill>
                  <a:schemeClr val="bg1"/>
                </a:solidFill>
              </a:rPr>
              <a:t> </a:t>
            </a:r>
            <a:r>
              <a:rPr lang="pt-BR" b="1" dirty="0">
                <a:solidFill>
                  <a:schemeClr val="bg1"/>
                </a:solidFill>
              </a:rPr>
              <a:t>da Seguridade Social, no período de 2005 a 2010</a:t>
            </a:r>
          </a:p>
          <a:p>
            <a:pPr algn="ctr"/>
            <a:r>
              <a:rPr lang="pt-BR" sz="1600" b="1" dirty="0">
                <a:solidFill>
                  <a:schemeClr val="bg1"/>
                </a:solidFill>
              </a:rPr>
              <a:t>“BENIFICIÔMETRO</a:t>
            </a:r>
            <a:r>
              <a:rPr lang="pt-BR" sz="1600" b="1" dirty="0"/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tângulo 3"/>
          <p:cNvSpPr>
            <a:spLocks noChangeArrowheads="1"/>
          </p:cNvSpPr>
          <p:nvPr/>
        </p:nvSpPr>
        <p:spPr bwMode="auto">
          <a:xfrm>
            <a:off x="0" y="571500"/>
            <a:ext cx="87153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b="1" dirty="0">
                <a:solidFill>
                  <a:srgbClr val="10253F"/>
                </a:solidFill>
              </a:rPr>
              <a:t> </a:t>
            </a:r>
            <a:r>
              <a:rPr lang="pt-BR" sz="1600" b="1" dirty="0">
                <a:solidFill>
                  <a:schemeClr val="bg1"/>
                </a:solidFill>
              </a:rPr>
              <a:t>Despesa Executada </a:t>
            </a:r>
            <a:r>
              <a:rPr lang="pt-BR" sz="1600" b="1" u="sng" dirty="0">
                <a:solidFill>
                  <a:schemeClr val="bg1"/>
                </a:solidFill>
              </a:rPr>
              <a:t>em Saúde</a:t>
            </a:r>
            <a:r>
              <a:rPr lang="pt-BR" sz="1600" b="1" dirty="0">
                <a:solidFill>
                  <a:schemeClr val="bg1"/>
                </a:solidFill>
              </a:rPr>
              <a:t> pelo SUS, por esfera de governo, e pela </a:t>
            </a:r>
            <a:r>
              <a:rPr lang="pt-BR" sz="1600" b="1" dirty="0" smtClean="0">
                <a:solidFill>
                  <a:schemeClr val="bg1"/>
                </a:solidFill>
              </a:rPr>
              <a:t>S</a:t>
            </a:r>
            <a:r>
              <a:rPr lang="pt-BR" b="1" dirty="0" smtClean="0">
                <a:solidFill>
                  <a:schemeClr val="bg1"/>
                </a:solidFill>
              </a:rPr>
              <a:t>aúde - 2009 </a:t>
            </a:r>
            <a:r>
              <a:rPr lang="pt-BR" b="1" dirty="0">
                <a:solidFill>
                  <a:schemeClr val="bg1"/>
                </a:solidFill>
              </a:rPr>
              <a:t>Suplementar, no ano de 2009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28675" name="Retângulo 4"/>
          <p:cNvSpPr>
            <a:spLocks noChangeArrowheads="1"/>
          </p:cNvSpPr>
          <p:nvPr/>
        </p:nvSpPr>
        <p:spPr bwMode="auto">
          <a:xfrm>
            <a:off x="714375" y="5929313"/>
            <a:ext cx="8072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200"/>
              <a:t>Fonte: Siga Brasil, para o gasto público da União; SIOPS, para o gasto público de estados e municípios; SIOPS, para o gasto da Saúde Suplementar; IBGE, para dados de população brasileira, e; ANS Tabnet, para dados de beneficiários da Saúde Suplementar</a:t>
            </a:r>
          </a:p>
        </p:txBody>
      </p:sp>
      <p:graphicFrame>
        <p:nvGraphicFramePr>
          <p:cNvPr id="94254" name="Group 46"/>
          <p:cNvGraphicFramePr>
            <a:graphicFrameLocks noGrp="1"/>
          </p:cNvGraphicFramePr>
          <p:nvPr/>
        </p:nvGraphicFramePr>
        <p:xfrm>
          <a:off x="0" y="1143000"/>
          <a:ext cx="9143999" cy="4714766"/>
        </p:xfrm>
        <a:graphic>
          <a:graphicData uri="http://schemas.openxmlformats.org/drawingml/2006/table">
            <a:tbl>
              <a:tblPr/>
              <a:tblGrid>
                <a:gridCol w="1529690"/>
                <a:gridCol w="1745894"/>
                <a:gridCol w="2105151"/>
                <a:gridCol w="1658112"/>
                <a:gridCol w="2105152"/>
              </a:tblGrid>
              <a:tr h="7747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Esfera</a:t>
                      </a:r>
                      <a:endParaRPr kumimoji="0" lang="pt-BR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Gasto Percentual</a:t>
                      </a:r>
                      <a:endParaRPr kumimoji="0" lang="pt-BR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Gasto Total</a:t>
                      </a:r>
                      <a:endParaRPr kumimoji="0" lang="pt-BR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População</a:t>
                      </a:r>
                      <a:endParaRPr kumimoji="0" lang="pt-BR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Gasto per capita</a:t>
                      </a:r>
                      <a:endParaRPr kumimoji="0" lang="pt-BR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Municipios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1,1 % ¨PIB</a:t>
                      </a:r>
                      <a:endParaRPr kumimoji="0" 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27,91%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     34.324.071.313,68 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191.481.045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                      179,26 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Estados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1,0 % PIB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24,77%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     30.453.561.144,42 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191.481.045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                      159,04 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União  1,7 % </a:t>
                      </a:r>
                      <a:endParaRPr kumimoji="0" 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47,32%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     58.187.500.598,85 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191.481.045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                      303,88 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3 Esferas </a:t>
                      </a:r>
                      <a:endParaRPr kumimoji="0" 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100,00%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  122.965.133.056,95 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191.481.045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                      </a:t>
                      </a:r>
                      <a:r>
                        <a:rPr kumimoji="0" lang="pt-B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642,18 </a:t>
                      </a:r>
                      <a:endParaRPr kumimoji="0" lang="pt-BR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S. Suplementar </a:t>
                      </a:r>
                      <a:endParaRPr kumimoji="0" lang="pt-B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     71.920.091.818,32 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41.037.438</a:t>
                      </a:r>
                      <a:endParaRPr kumimoji="0" lang="pt-BR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                      </a:t>
                      </a:r>
                      <a:r>
                        <a:rPr kumimoji="0" lang="pt-B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1.752,55 </a:t>
                      </a:r>
                      <a:endParaRPr kumimoji="0" lang="pt-B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631" marR="2863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18" name="Retângulo 4"/>
          <p:cNvSpPr>
            <a:spLocks noChangeArrowheads="1"/>
          </p:cNvSpPr>
          <p:nvPr/>
        </p:nvSpPr>
        <p:spPr bwMode="auto">
          <a:xfrm>
            <a:off x="357188" y="214313"/>
            <a:ext cx="8572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pt-BR" sz="2000" b="1">
                <a:solidFill>
                  <a:schemeClr val="bg1"/>
                </a:solidFill>
                <a:ea typeface="ＭＳ Ｐゴシック" pitchFamily="34" charset="-128"/>
              </a:rPr>
              <a:t>III. Agenda:  Financiamento do  SUS,  avançar  na  equidade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aixaDeTexto 4"/>
          <p:cNvSpPr txBox="1">
            <a:spLocks noChangeArrowheads="1"/>
          </p:cNvSpPr>
          <p:nvPr/>
        </p:nvSpPr>
        <p:spPr bwMode="auto">
          <a:xfrm>
            <a:off x="0" y="1000125"/>
            <a:ext cx="9144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600" b="1">
                <a:solidFill>
                  <a:schemeClr val="bg1"/>
                </a:solidFill>
              </a:rPr>
              <a:t>              </a:t>
            </a:r>
            <a:r>
              <a:rPr lang="pt-BR" sz="1600" b="1"/>
              <a:t>EVOLUÇÃO DOS REPASSES FUNDO A FUNDO, POR BLOCO   2002-2010</a:t>
            </a:r>
          </a:p>
        </p:txBody>
      </p:sp>
      <p:sp>
        <p:nvSpPr>
          <p:cNvPr id="29699" name="CaixaDeTexto 5"/>
          <p:cNvSpPr txBox="1">
            <a:spLocks noChangeArrowheads="1"/>
          </p:cNvSpPr>
          <p:nvPr/>
        </p:nvSpPr>
        <p:spPr bwMode="auto">
          <a:xfrm>
            <a:off x="1428750" y="6357938"/>
            <a:ext cx="52149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400"/>
              <a:t>FONTE: SALA DE SITUAÇÃO MS</a:t>
            </a: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313"/>
            <a:ext cx="89154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Retângulo 4"/>
          <p:cNvSpPr>
            <a:spLocks noChangeArrowheads="1"/>
          </p:cNvSpPr>
          <p:nvPr/>
        </p:nvSpPr>
        <p:spPr bwMode="auto">
          <a:xfrm>
            <a:off x="357188" y="0"/>
            <a:ext cx="8572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pt-BR" sz="2400" b="1" dirty="0">
                <a:solidFill>
                  <a:schemeClr val="bg1"/>
                </a:solidFill>
                <a:ea typeface="ＭＳ Ｐゴシック" pitchFamily="34" charset="-128"/>
              </a:rPr>
              <a:t>III. Agenda:  Novos  </a:t>
            </a:r>
            <a:r>
              <a:rPr lang="pt-BR" sz="2400" b="1" dirty="0" smtClean="0">
                <a:solidFill>
                  <a:schemeClr val="bg1"/>
                </a:solidFill>
                <a:ea typeface="ＭＳ Ｐゴシック" pitchFamily="34" charset="-128"/>
              </a:rPr>
              <a:t>mecanismos de  alocação e  </a:t>
            </a:r>
            <a:r>
              <a:rPr lang="pt-BR" sz="2400" b="1" dirty="0">
                <a:solidFill>
                  <a:schemeClr val="bg1"/>
                </a:solidFill>
                <a:ea typeface="ＭＳ Ｐゴシック" pitchFamily="34" charset="-128"/>
              </a:rPr>
              <a:t>de </a:t>
            </a:r>
            <a:r>
              <a:rPr lang="pt-BR" sz="2400" b="1" dirty="0" smtClean="0">
                <a:solidFill>
                  <a:schemeClr val="bg1"/>
                </a:solidFill>
                <a:ea typeface="ＭＳ Ｐゴシック" pitchFamily="34" charset="-128"/>
              </a:rPr>
              <a:t>			          transferências $ por </a:t>
            </a:r>
            <a:r>
              <a:rPr lang="pt-BR" sz="2400" b="1" dirty="0">
                <a:solidFill>
                  <a:schemeClr val="bg1"/>
                </a:solidFill>
                <a:ea typeface="ＭＳ Ｐゴシック" pitchFamily="34" charset="-128"/>
              </a:rPr>
              <a:t>região de saúde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tângulo 4"/>
          <p:cNvSpPr>
            <a:spLocks noChangeArrowheads="1"/>
          </p:cNvSpPr>
          <p:nvPr/>
        </p:nvSpPr>
        <p:spPr bwMode="auto">
          <a:xfrm>
            <a:off x="0" y="642938"/>
            <a:ext cx="8786813" cy="606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just">
              <a:buFontTx/>
              <a:buChar char="-"/>
            </a:pPr>
            <a:endParaRPr lang="pt-BR" sz="2000" dirty="0">
              <a:latin typeface="Calibri" pitchFamily="34" charset="0"/>
            </a:endParaRPr>
          </a:p>
          <a:p>
            <a:pPr lvl="1" algn="just">
              <a:buClr>
                <a:srgbClr val="005EA4"/>
              </a:buClr>
              <a:buFontTx/>
              <a:buChar char="•"/>
            </a:pPr>
            <a:r>
              <a:rPr lang="pt-BR" sz="2800" dirty="0">
                <a:latin typeface="Calibri" pitchFamily="34" charset="0"/>
              </a:rPr>
              <a:t> </a:t>
            </a:r>
            <a:r>
              <a:rPr lang="pt-BR" sz="2400" dirty="0">
                <a:latin typeface="Calibri" pitchFamily="34" charset="0"/>
              </a:rPr>
              <a:t>Reforçar o papel de regulação de custo e qualidade do MS, ANVISA e ANS , de serviços, ações  e insumos</a:t>
            </a:r>
            <a:endParaRPr lang="pt-BR" sz="2800" dirty="0">
              <a:latin typeface="Calibri" pitchFamily="34" charset="0"/>
            </a:endParaRPr>
          </a:p>
          <a:p>
            <a:pPr lvl="1" algn="just">
              <a:buClr>
                <a:srgbClr val="005EA4"/>
              </a:buClr>
              <a:buFontTx/>
              <a:buChar char="•"/>
            </a:pPr>
            <a:endParaRPr lang="pt-BR" sz="2800" dirty="0">
              <a:latin typeface="Calibri" pitchFamily="34" charset="0"/>
            </a:endParaRPr>
          </a:p>
          <a:p>
            <a:pPr lvl="1" algn="just">
              <a:buClr>
                <a:srgbClr val="005EA4"/>
              </a:buClr>
              <a:buFontTx/>
              <a:buChar char="•"/>
            </a:pPr>
            <a:r>
              <a:rPr lang="pt-BR" sz="2400" dirty="0" smtClean="0">
                <a:latin typeface="Calibri" pitchFamily="34" charset="0"/>
              </a:rPr>
              <a:t>Instituir/fortalecer  </a:t>
            </a:r>
            <a:r>
              <a:rPr lang="pt-BR" sz="2400" dirty="0">
                <a:latin typeface="Calibri" pitchFamily="34" charset="0"/>
              </a:rPr>
              <a:t>Núcleos de ES nas </a:t>
            </a:r>
            <a:r>
              <a:rPr lang="pt-BR" sz="2400" dirty="0" err="1">
                <a:latin typeface="Calibri" pitchFamily="34" charset="0"/>
              </a:rPr>
              <a:t>SESs</a:t>
            </a:r>
            <a:r>
              <a:rPr lang="pt-BR" sz="2400" dirty="0">
                <a:latin typeface="Calibri" pitchFamily="34" charset="0"/>
              </a:rPr>
              <a:t> e </a:t>
            </a:r>
            <a:r>
              <a:rPr lang="pt-BR" sz="2400" dirty="0" err="1">
                <a:latin typeface="Calibri" pitchFamily="34" charset="0"/>
              </a:rPr>
              <a:t>SMSs</a:t>
            </a:r>
            <a:endParaRPr lang="pt-BR" sz="2400" dirty="0">
              <a:latin typeface="Calibri" pitchFamily="34" charset="0"/>
            </a:endParaRPr>
          </a:p>
          <a:p>
            <a:pPr lvl="1" algn="just">
              <a:buClr>
                <a:srgbClr val="005EA4"/>
              </a:buClr>
              <a:buFontTx/>
              <a:buChar char="•"/>
            </a:pPr>
            <a:endParaRPr lang="pt-BR" sz="2400" dirty="0">
              <a:latin typeface="Calibri" pitchFamily="34" charset="0"/>
            </a:endParaRPr>
          </a:p>
          <a:p>
            <a:pPr lvl="1" algn="just">
              <a:buClr>
                <a:srgbClr val="005EA4"/>
              </a:buClr>
              <a:buFontTx/>
              <a:buChar char="•"/>
            </a:pPr>
            <a:r>
              <a:rPr lang="pt-BR" sz="2400" dirty="0">
                <a:latin typeface="Calibri" pitchFamily="34" charset="0"/>
              </a:rPr>
              <a:t> Implantar o Programa Nacional de Gestão de Custos do SUS </a:t>
            </a:r>
          </a:p>
          <a:p>
            <a:pPr lvl="1" algn="just">
              <a:buClr>
                <a:srgbClr val="005EA4"/>
              </a:buClr>
              <a:buFont typeface="Arial" charset="0"/>
              <a:buChar char="•"/>
            </a:pPr>
            <a:endParaRPr lang="pt-BR" sz="2400" dirty="0">
              <a:latin typeface="Calibri" pitchFamily="34" charset="0"/>
            </a:endParaRPr>
          </a:p>
          <a:p>
            <a:pPr lvl="1" algn="just">
              <a:buClr>
                <a:srgbClr val="005EA4"/>
              </a:buClr>
              <a:buFont typeface="Arial" charset="0"/>
              <a:buChar char="•"/>
            </a:pPr>
            <a:r>
              <a:rPr lang="pt-BR" sz="2400" dirty="0">
                <a:latin typeface="Calibri" pitchFamily="34" charset="0"/>
              </a:rPr>
              <a:t>  Implementar amplo processo de formação em ES para 	gestores, gerentes e equipe de serviços do  SUS</a:t>
            </a:r>
          </a:p>
          <a:p>
            <a:pPr lvl="1" algn="just">
              <a:buClr>
                <a:srgbClr val="005EA4"/>
              </a:buClr>
              <a:buFont typeface="Arial" charset="0"/>
              <a:buChar char="•"/>
            </a:pPr>
            <a:endParaRPr lang="pt-BR" sz="2400" dirty="0">
              <a:latin typeface="Calibri" pitchFamily="34" charset="0"/>
            </a:endParaRPr>
          </a:p>
          <a:p>
            <a:pPr lvl="1" algn="just">
              <a:buClr>
                <a:srgbClr val="005EA4"/>
              </a:buClr>
              <a:buFont typeface="Arial" charset="0"/>
              <a:buChar char="•"/>
            </a:pPr>
            <a:r>
              <a:rPr lang="pt-BR" sz="2400" b="1" dirty="0">
                <a:latin typeface="Calibri" pitchFamily="34" charset="0"/>
              </a:rPr>
              <a:t>  </a:t>
            </a:r>
            <a:r>
              <a:rPr lang="pt-BR" sz="2400" dirty="0">
                <a:latin typeface="Calibri" pitchFamily="34" charset="0"/>
              </a:rPr>
              <a:t>Melhorar qualidade do gasto: profissionalizar a gestão, implantar protocolos de cuidados, utilizar o poder de compra centralizada dos entes federados; valer –se  de mecanismos de escala (organização regional da Atenção, SADT, Logística, insumos....)......</a:t>
            </a:r>
          </a:p>
        </p:txBody>
      </p:sp>
      <p:sp>
        <p:nvSpPr>
          <p:cNvPr id="30723" name="Retângulo 5"/>
          <p:cNvSpPr>
            <a:spLocks noChangeArrowheads="1"/>
          </p:cNvSpPr>
          <p:nvPr/>
        </p:nvSpPr>
        <p:spPr bwMode="auto">
          <a:xfrm>
            <a:off x="0" y="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200" b="1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 </a:t>
            </a:r>
            <a:r>
              <a:rPr lang="pt-BR" sz="3200" b="1">
                <a:solidFill>
                  <a:schemeClr val="bg1"/>
                </a:solidFill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III. </a:t>
            </a:r>
            <a:r>
              <a:rPr lang="pt-BR" sz="2400" b="1">
                <a:solidFill>
                  <a:schemeClr val="bg1"/>
                </a:solidFill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Agenda: incorporar nos espaços de  gestão meso e micro,  do SUS 	os  dispositivos  e instrumentos da Economia da Saúde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tângulo 1"/>
          <p:cNvSpPr>
            <a:spLocks noChangeArrowheads="1"/>
          </p:cNvSpPr>
          <p:nvPr/>
        </p:nvSpPr>
        <p:spPr bwMode="auto">
          <a:xfrm>
            <a:off x="285750" y="3786188"/>
            <a:ext cx="864235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solidFill>
                  <a:srgbClr val="17375E"/>
                </a:solidFill>
                <a:hlinkClick r:id="rId2"/>
              </a:rPr>
              <a:t>www.saude.gov.br</a:t>
            </a:r>
            <a:r>
              <a:rPr lang="pt-BR" b="1">
                <a:solidFill>
                  <a:srgbClr val="17375E"/>
                </a:solidFill>
              </a:rPr>
              <a:t>    </a:t>
            </a:r>
            <a:r>
              <a:rPr lang="pt-BR">
                <a:solidFill>
                  <a:srgbClr val="1E1C11"/>
                </a:solidFill>
              </a:rPr>
              <a:t>MINISTÉRIO DA SAÚDE </a:t>
            </a:r>
          </a:p>
          <a:p>
            <a:pPr algn="ctr"/>
            <a:r>
              <a:rPr lang="pt-BR">
                <a:solidFill>
                  <a:srgbClr val="1E1C11"/>
                </a:solidFill>
              </a:rPr>
              <a:t>Secretaria-Executiva</a:t>
            </a:r>
          </a:p>
          <a:p>
            <a:pPr algn="ctr"/>
            <a:endParaRPr lang="pt-BR">
              <a:solidFill>
                <a:srgbClr val="1E1C11"/>
              </a:solidFill>
            </a:endParaRPr>
          </a:p>
          <a:p>
            <a:pPr algn="ctr"/>
            <a:r>
              <a:rPr lang="pt-BR">
                <a:solidFill>
                  <a:srgbClr val="1E1C11"/>
                </a:solidFill>
              </a:rPr>
              <a:t>Departamento de Economia da Saúde, Investimentos e Desenvolvimento</a:t>
            </a:r>
          </a:p>
          <a:p>
            <a:pPr algn="ctr"/>
            <a:endParaRPr lang="pt-BR">
              <a:solidFill>
                <a:srgbClr val="1E1C11"/>
              </a:solidFill>
            </a:endParaRPr>
          </a:p>
          <a:p>
            <a:pPr algn="ctr"/>
            <a:r>
              <a:rPr lang="pt-BR">
                <a:solidFill>
                  <a:srgbClr val="1E1C11"/>
                </a:solidFill>
              </a:rPr>
              <a:t>Adail de Almeida Rollo</a:t>
            </a:r>
          </a:p>
          <a:p>
            <a:pPr algn="ctr"/>
            <a:endParaRPr lang="pt-BR">
              <a:solidFill>
                <a:srgbClr val="1E1C11"/>
              </a:solidFill>
              <a:hlinkClick r:id="rId3"/>
            </a:endParaRPr>
          </a:p>
          <a:p>
            <a:pPr algn="ctr"/>
            <a:r>
              <a:rPr lang="pt-BR">
                <a:solidFill>
                  <a:srgbClr val="1E1C11"/>
                </a:solidFill>
                <a:hlinkClick r:id="rId3"/>
              </a:rPr>
              <a:t>adail.rollo@saude.gov.br</a:t>
            </a:r>
            <a:r>
              <a:rPr lang="pt-BR">
                <a:solidFill>
                  <a:srgbClr val="1E1C11"/>
                </a:solidFill>
              </a:rPr>
              <a:t>;</a:t>
            </a:r>
          </a:p>
          <a:p>
            <a:pPr algn="ctr"/>
            <a:endParaRPr lang="pt-BR">
              <a:solidFill>
                <a:srgbClr val="1E1C11"/>
              </a:solidFill>
            </a:endParaRPr>
          </a:p>
          <a:p>
            <a:pPr algn="ctr"/>
            <a:r>
              <a:rPr lang="pt-BR">
                <a:solidFill>
                  <a:srgbClr val="1E1C11"/>
                </a:solidFill>
              </a:rPr>
              <a:t>TEL  61 3315.3824</a:t>
            </a:r>
          </a:p>
          <a:p>
            <a:pPr algn="ctr"/>
            <a:endParaRPr lang="pt-BR" sz="2000">
              <a:solidFill>
                <a:srgbClr val="1E1C11"/>
              </a:solidFill>
            </a:endParaRPr>
          </a:p>
          <a:p>
            <a:pPr algn="ctr"/>
            <a:endParaRPr lang="pt-BR" sz="2000">
              <a:solidFill>
                <a:srgbClr val="1E1C11"/>
              </a:solidFill>
            </a:endParaRPr>
          </a:p>
        </p:txBody>
      </p:sp>
      <p:sp>
        <p:nvSpPr>
          <p:cNvPr id="3" name="Title 3"/>
          <p:cNvSpPr txBox="1">
            <a:spLocks/>
          </p:cNvSpPr>
          <p:nvPr/>
        </p:nvSpPr>
        <p:spPr bwMode="auto">
          <a:xfrm>
            <a:off x="611560" y="1628800"/>
            <a:ext cx="7772400" cy="15128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"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Enfim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, o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desafio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é </a:t>
            </a:r>
            <a:r>
              <a:rPr lang="en-US" sz="2800" i="1" dirty="0" err="1" smtClean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político</a:t>
            </a:r>
            <a:r>
              <a:rPr lang="en-US" sz="2800" i="1" dirty="0" smtClean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e </a:t>
            </a:r>
            <a:r>
              <a:rPr lang="en-US" sz="2800" i="1" dirty="0" err="1" smtClean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também</a:t>
            </a:r>
            <a:r>
              <a:rPr lang="en-US" sz="2800" i="1" dirty="0" smtClean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</a:t>
            </a:r>
            <a:r>
              <a:rPr lang="en-US" sz="2800" i="1" dirty="0" err="1" smtClean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técnico</a:t>
            </a:r>
            <a:r>
              <a:rPr lang="en-US" sz="2800" i="1" dirty="0" smtClean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,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exigindo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nosso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engajamento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e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da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sociedade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brasileira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como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um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todo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,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para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que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seja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assegurado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o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direito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à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saúde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a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todos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os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brasileiros</a:t>
            </a:r>
            <a:r>
              <a:rPr 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.</a:t>
            </a:r>
            <a:r>
              <a:rPr lang="en-US" altLang="en-US" sz="2800" i="1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”</a:t>
            </a:r>
            <a:endParaRPr lang="en-US" sz="2800" i="1" dirty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8582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504825"/>
          </a:xfrm>
        </p:spPr>
        <p:txBody>
          <a:bodyPr anchor="t"/>
          <a:lstStyle/>
          <a:p>
            <a:pPr algn="l"/>
            <a:r>
              <a:rPr lang="en-US" sz="4000" b="1" smtClean="0">
                <a:solidFill>
                  <a:schemeClr val="bg1"/>
                </a:solidFill>
                <a:ea typeface="ＭＳ Ｐゴシック" pitchFamily="34" charset="-128"/>
              </a:rPr>
              <a:t>Contexto Político, Econômico e Social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214313" y="1000125"/>
            <a:ext cx="8785225" cy="5857875"/>
          </a:xfrm>
        </p:spPr>
        <p:txBody>
          <a:bodyPr/>
          <a:lstStyle/>
          <a:p>
            <a:r>
              <a:rPr lang="en-US" sz="2400" b="1" dirty="0" smtClean="0">
                <a:ea typeface="ＭＳ Ｐゴシック" pitchFamily="34" charset="-128"/>
              </a:rPr>
              <a:t>O </a:t>
            </a:r>
            <a:r>
              <a:rPr lang="en-US" sz="2400" b="1" dirty="0" err="1" smtClean="0">
                <a:ea typeface="ＭＳ Ｐゴシック" pitchFamily="34" charset="-128"/>
              </a:rPr>
              <a:t>mundo</a:t>
            </a:r>
            <a:r>
              <a:rPr lang="en-US" sz="2400" b="1" dirty="0" smtClean="0">
                <a:ea typeface="ＭＳ Ｐゴシック" pitchFamily="34" charset="-128"/>
              </a:rPr>
              <a:t> </a:t>
            </a:r>
            <a:r>
              <a:rPr lang="en-US" sz="2400" b="1" dirty="0" err="1" smtClean="0">
                <a:ea typeface="ＭＳ Ｐゴシック" pitchFamily="34" charset="-128"/>
              </a:rPr>
              <a:t>está</a:t>
            </a:r>
            <a:r>
              <a:rPr lang="en-US" sz="2400" b="1" dirty="0" smtClean="0">
                <a:ea typeface="ＭＳ Ｐゴシック" pitchFamily="34" charset="-128"/>
              </a:rPr>
              <a:t> de </a:t>
            </a:r>
            <a:r>
              <a:rPr lang="en-US" sz="2400" b="1" dirty="0" err="1" smtClean="0">
                <a:ea typeface="ＭＳ Ｐゴシック" pitchFamily="34" charset="-128"/>
              </a:rPr>
              <a:t>olho</a:t>
            </a:r>
            <a:r>
              <a:rPr lang="en-US" sz="2400" b="1" dirty="0" smtClean="0">
                <a:ea typeface="ＭＳ Ｐゴシック" pitchFamily="34" charset="-128"/>
              </a:rPr>
              <a:t> no </a:t>
            </a:r>
            <a:r>
              <a:rPr lang="en-US" sz="2400" b="1" dirty="0" err="1" smtClean="0">
                <a:ea typeface="ＭＳ Ｐゴシック" pitchFamily="34" charset="-128"/>
              </a:rPr>
              <a:t>Brasil</a:t>
            </a:r>
            <a:r>
              <a:rPr lang="en-US" sz="2400" b="1" dirty="0" smtClean="0">
                <a:ea typeface="ＭＳ Ｐゴシック" pitchFamily="34" charset="-128"/>
              </a:rPr>
              <a:t> – </a:t>
            </a:r>
            <a:r>
              <a:rPr lang="en-US" sz="2400" b="1" dirty="0" err="1" smtClean="0">
                <a:ea typeface="ＭＳ Ｐゴシック" pitchFamily="34" charset="-128"/>
              </a:rPr>
              <a:t>parceiro</a:t>
            </a:r>
            <a:r>
              <a:rPr lang="en-US" sz="2400" b="1" dirty="0" smtClean="0">
                <a:ea typeface="ＭＳ Ｐゴシック" pitchFamily="34" charset="-128"/>
              </a:rPr>
              <a:t> </a:t>
            </a:r>
            <a:r>
              <a:rPr lang="en-US" sz="2400" b="1" dirty="0" err="1" smtClean="0">
                <a:ea typeface="ＭＳ Ｐゴシック" pitchFamily="34" charset="-128"/>
              </a:rPr>
              <a:t>político</a:t>
            </a:r>
            <a:r>
              <a:rPr lang="en-US" sz="2400" b="1" dirty="0" smtClean="0">
                <a:ea typeface="ＭＳ Ｐゴシック" pitchFamily="34" charset="-128"/>
              </a:rPr>
              <a:t> e </a:t>
            </a:r>
            <a:r>
              <a:rPr lang="en-US" sz="2400" b="1" dirty="0" err="1" smtClean="0">
                <a:ea typeface="ＭＳ Ｐゴシック" pitchFamily="34" charset="-128"/>
              </a:rPr>
              <a:t>econômico</a:t>
            </a:r>
            <a:endParaRPr lang="en-US" sz="2400" b="1" dirty="0" smtClean="0">
              <a:ea typeface="ＭＳ Ｐゴシック" pitchFamily="34" charset="-128"/>
            </a:endParaRPr>
          </a:p>
          <a:p>
            <a:pPr lvl="1"/>
            <a:r>
              <a:rPr lang="en-US" sz="1800" dirty="0" err="1" smtClean="0">
                <a:ea typeface="ＭＳ Ｐゴシック" pitchFamily="34" charset="-128"/>
              </a:rPr>
              <a:t>Crescimento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econômico</a:t>
            </a:r>
            <a:r>
              <a:rPr lang="en-US" sz="1800" dirty="0" smtClean="0">
                <a:ea typeface="ＭＳ Ｐゴシック" pitchFamily="34" charset="-128"/>
              </a:rPr>
              <a:t> e </a:t>
            </a:r>
            <a:r>
              <a:rPr lang="en-US" sz="1800" dirty="0" err="1" smtClean="0">
                <a:ea typeface="ＭＳ Ｐゴシック" pitchFamily="34" charset="-128"/>
              </a:rPr>
              <a:t>estabilidade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democrática</a:t>
            </a:r>
            <a:endParaRPr lang="en-US" sz="1800" dirty="0" smtClean="0">
              <a:ea typeface="ＭＳ Ｐゴシック" pitchFamily="34" charset="-128"/>
            </a:endParaRPr>
          </a:p>
          <a:p>
            <a:pPr lvl="1"/>
            <a:r>
              <a:rPr lang="en-US" sz="1800" dirty="0" err="1" smtClean="0">
                <a:ea typeface="ＭＳ Ｐゴシック" pitchFamily="34" charset="-128"/>
              </a:rPr>
              <a:t>Redução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da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pobreza</a:t>
            </a:r>
            <a:r>
              <a:rPr lang="en-US" sz="1800" dirty="0" smtClean="0">
                <a:ea typeface="ＭＳ Ｐゴシック" pitchFamily="34" charset="-128"/>
              </a:rPr>
              <a:t> de 20% </a:t>
            </a:r>
            <a:r>
              <a:rPr lang="en-US" sz="1800" dirty="0" err="1" smtClean="0">
                <a:ea typeface="ＭＳ Ｐゴシック" pitchFamily="34" charset="-128"/>
              </a:rPr>
              <a:t>para</a:t>
            </a:r>
            <a:r>
              <a:rPr lang="en-US" sz="1800" dirty="0" smtClean="0">
                <a:ea typeface="ＭＳ Ｐゴシック" pitchFamily="34" charset="-128"/>
              </a:rPr>
              <a:t> 7% </a:t>
            </a:r>
            <a:r>
              <a:rPr lang="en-US" sz="1800" dirty="0" err="1" smtClean="0">
                <a:ea typeface="ＭＳ Ｐゴシック" pitchFamily="34" charset="-128"/>
              </a:rPr>
              <a:t>da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população</a:t>
            </a:r>
            <a:r>
              <a:rPr lang="en-US" sz="1800" dirty="0" smtClean="0">
                <a:ea typeface="ＭＳ Ｐゴシック" pitchFamily="34" charset="-128"/>
              </a:rPr>
              <a:t> entre 2004 e 2009</a:t>
            </a:r>
          </a:p>
          <a:p>
            <a:pPr lvl="1"/>
            <a:r>
              <a:rPr lang="en-US" sz="1800" dirty="0" err="1" smtClean="0">
                <a:ea typeface="ＭＳ Ｐゴシック" pitchFamily="34" charset="-128"/>
              </a:rPr>
              <a:t>Grandes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eventos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mundiais</a:t>
            </a:r>
            <a:endParaRPr lang="en-US" sz="1800" dirty="0" smtClean="0">
              <a:ea typeface="ＭＳ Ｐゴシック" pitchFamily="34" charset="-128"/>
            </a:endParaRPr>
          </a:p>
          <a:p>
            <a:endParaRPr lang="en-US" sz="900" b="1" dirty="0" smtClean="0">
              <a:ea typeface="ＭＳ Ｐゴシック" pitchFamily="34" charset="-128"/>
            </a:endParaRPr>
          </a:p>
          <a:p>
            <a:r>
              <a:rPr lang="en-US" sz="2400" b="1" dirty="0" err="1" smtClean="0">
                <a:ea typeface="ＭＳ Ｐゴシック" pitchFamily="34" charset="-128"/>
              </a:rPr>
              <a:t>Reforma</a:t>
            </a:r>
            <a:r>
              <a:rPr lang="en-US" sz="2400" b="1" dirty="0" smtClean="0">
                <a:ea typeface="ＭＳ Ｐゴシック" pitchFamily="34" charset="-128"/>
              </a:rPr>
              <a:t> </a:t>
            </a:r>
            <a:r>
              <a:rPr lang="en-US" sz="2400" b="1" dirty="0" err="1" smtClean="0">
                <a:ea typeface="ＭＳ Ｐゴシック" pitchFamily="34" charset="-128"/>
              </a:rPr>
              <a:t>Sanitária</a:t>
            </a:r>
            <a:endParaRPr lang="en-US" sz="2400" b="1" dirty="0" smtClean="0">
              <a:ea typeface="ＭＳ Ｐゴシック" pitchFamily="34" charset="-128"/>
            </a:endParaRPr>
          </a:p>
          <a:p>
            <a:pPr lvl="1"/>
            <a:r>
              <a:rPr lang="en-US" sz="1800" dirty="0" err="1" smtClean="0">
                <a:ea typeface="ＭＳ Ｐゴシック" pitchFamily="34" charset="-128"/>
              </a:rPr>
              <a:t>Ampliação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da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concepção</a:t>
            </a:r>
            <a:r>
              <a:rPr lang="en-US" sz="1800" dirty="0" smtClean="0">
                <a:ea typeface="ＭＳ Ｐゴシック" pitchFamily="34" charset="-128"/>
              </a:rPr>
              <a:t> de </a:t>
            </a:r>
            <a:r>
              <a:rPr lang="en-US" sz="1800" dirty="0" err="1" smtClean="0">
                <a:ea typeface="ＭＳ Ｐゴシック" pitchFamily="34" charset="-128"/>
              </a:rPr>
              <a:t>saúde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para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além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da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conotação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biomédica</a:t>
            </a:r>
            <a:r>
              <a:rPr lang="en-US" sz="1800" dirty="0" smtClean="0">
                <a:ea typeface="ＭＳ Ｐゴシック" pitchFamily="34" charset="-128"/>
              </a:rPr>
              <a:t>, </a:t>
            </a:r>
            <a:r>
              <a:rPr lang="en-US" sz="1800" dirty="0" err="1" smtClean="0">
                <a:ea typeface="ＭＳ Ｐゴシック" pitchFamily="34" charset="-128"/>
              </a:rPr>
              <a:t>incorporando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os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determinantes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sociais</a:t>
            </a:r>
            <a:r>
              <a:rPr lang="en-US" sz="1800" dirty="0" smtClean="0">
                <a:ea typeface="ＭＳ Ｐゴシック" pitchFamily="34" charset="-128"/>
              </a:rPr>
              <a:t>, </a:t>
            </a:r>
            <a:r>
              <a:rPr lang="en-US" sz="1800" dirty="0" err="1" smtClean="0">
                <a:ea typeface="ＭＳ Ｐゴシック" pitchFamily="34" charset="-128"/>
              </a:rPr>
              <a:t>equipes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interdisciplinares</a:t>
            </a:r>
            <a:endParaRPr lang="en-US" sz="1800" dirty="0" smtClean="0">
              <a:ea typeface="ＭＳ Ｐゴシック" pitchFamily="34" charset="-128"/>
            </a:endParaRPr>
          </a:p>
          <a:p>
            <a:pPr lvl="1"/>
            <a:r>
              <a:rPr lang="en-US" sz="1800" dirty="0" err="1" smtClean="0">
                <a:ea typeface="ＭＳ Ｐゴシック" pitchFamily="34" charset="-128"/>
              </a:rPr>
              <a:t>Saúde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reconhecida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como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Direito</a:t>
            </a:r>
            <a:r>
              <a:rPr lang="en-US" sz="1800" dirty="0" smtClean="0">
                <a:ea typeface="ＭＳ Ｐゴシック" pitchFamily="34" charset="-128"/>
              </a:rPr>
              <a:t> e </a:t>
            </a:r>
            <a:r>
              <a:rPr lang="en-US" sz="1800" dirty="0" err="1" smtClean="0">
                <a:ea typeface="ＭＳ Ｐゴシック" pitchFamily="34" charset="-128"/>
              </a:rPr>
              <a:t>inserida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dentro</a:t>
            </a:r>
            <a:r>
              <a:rPr lang="en-US" sz="1800" dirty="0" smtClean="0">
                <a:ea typeface="ＭＳ Ｐゴシック" pitchFamily="34" charset="-128"/>
              </a:rPr>
              <a:t> de </a:t>
            </a:r>
            <a:r>
              <a:rPr lang="en-US" sz="1800" dirty="0" err="1" smtClean="0">
                <a:ea typeface="ＭＳ Ｐゴシック" pitchFamily="34" charset="-128"/>
              </a:rPr>
              <a:t>sistema</a:t>
            </a:r>
            <a:r>
              <a:rPr lang="en-US" sz="1800" dirty="0" smtClean="0">
                <a:ea typeface="ＭＳ Ｐゴシック" pitchFamily="34" charset="-128"/>
              </a:rPr>
              <a:t> de </a:t>
            </a:r>
            <a:r>
              <a:rPr lang="en-US" sz="1800" dirty="0" err="1" smtClean="0">
                <a:ea typeface="ＭＳ Ｐゴシック" pitchFamily="34" charset="-128"/>
              </a:rPr>
              <a:t>Proteção</a:t>
            </a:r>
            <a:r>
              <a:rPr lang="en-US" sz="1800" dirty="0" smtClean="0">
                <a:ea typeface="ＭＳ Ｐゴシック" pitchFamily="34" charset="-128"/>
              </a:rPr>
              <a:t> Social</a:t>
            </a:r>
          </a:p>
          <a:p>
            <a:pPr lvl="1"/>
            <a:r>
              <a:rPr lang="en-US" sz="1800" dirty="0" err="1" smtClean="0">
                <a:ea typeface="ＭＳ Ｐゴシック" pitchFamily="34" charset="-128"/>
              </a:rPr>
              <a:t>Participação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da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Sociedade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em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todos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os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níveis</a:t>
            </a:r>
            <a:r>
              <a:rPr lang="en-US" sz="1800" dirty="0" smtClean="0">
                <a:ea typeface="ＭＳ Ｐゴシック" pitchFamily="34" charset="-128"/>
              </a:rPr>
              <a:t> de </a:t>
            </a:r>
            <a:r>
              <a:rPr lang="en-US" sz="1800" dirty="0" err="1" smtClean="0">
                <a:ea typeface="ＭＳ Ｐゴシック" pitchFamily="34" charset="-128"/>
              </a:rPr>
              <a:t>gestão</a:t>
            </a:r>
            <a:endParaRPr lang="en-US" sz="1800" dirty="0" smtClean="0">
              <a:ea typeface="ＭＳ Ｐゴシック" pitchFamily="34" charset="-128"/>
            </a:endParaRPr>
          </a:p>
          <a:p>
            <a:endParaRPr lang="en-US" sz="1800" b="1" dirty="0" smtClean="0">
              <a:ea typeface="ＭＳ Ｐゴシック" pitchFamily="34" charset="-128"/>
            </a:endParaRPr>
          </a:p>
          <a:p>
            <a:r>
              <a:rPr lang="en-US" sz="2400" b="1" dirty="0" err="1" smtClean="0">
                <a:ea typeface="ＭＳ Ｐゴシック" pitchFamily="34" charset="-128"/>
              </a:rPr>
              <a:t>Desafios</a:t>
            </a:r>
            <a:endParaRPr lang="en-US" sz="2400" b="1" dirty="0" smtClean="0">
              <a:ea typeface="ＭＳ Ｐゴシック" pitchFamily="34" charset="-128"/>
            </a:endParaRPr>
          </a:p>
          <a:p>
            <a:pPr lvl="1"/>
            <a:r>
              <a:rPr lang="en-US" sz="1800" dirty="0" err="1" smtClean="0">
                <a:ea typeface="ＭＳ Ｐゴシック" pitchFamily="34" charset="-128"/>
              </a:rPr>
              <a:t>Maior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taxa</a:t>
            </a:r>
            <a:r>
              <a:rPr lang="en-US" sz="1800" dirty="0" smtClean="0">
                <a:ea typeface="ＭＳ Ｐゴシック" pitchFamily="34" charset="-128"/>
              </a:rPr>
              <a:t> de </a:t>
            </a:r>
            <a:r>
              <a:rPr lang="en-US" sz="1800" dirty="0" err="1" smtClean="0">
                <a:ea typeface="ＭＳ Ｐゴシック" pitchFamily="34" charset="-128"/>
              </a:rPr>
              <a:t>cesariana</a:t>
            </a:r>
            <a:r>
              <a:rPr lang="en-US" sz="1800" dirty="0" smtClean="0">
                <a:ea typeface="ＭＳ Ｐゴシック" pitchFamily="34" charset="-128"/>
              </a:rPr>
              <a:t> do </a:t>
            </a:r>
            <a:r>
              <a:rPr lang="en-US" sz="1800" dirty="0" err="1" smtClean="0">
                <a:ea typeface="ＭＳ Ｐゴシック" pitchFamily="34" charset="-128"/>
              </a:rPr>
              <a:t>mundo</a:t>
            </a:r>
            <a:endParaRPr lang="en-US" sz="1800" dirty="0" smtClean="0">
              <a:ea typeface="ＭＳ Ｐゴシック" pitchFamily="34" charset="-128"/>
            </a:endParaRPr>
          </a:p>
          <a:p>
            <a:pPr lvl="1"/>
            <a:r>
              <a:rPr lang="en-US" sz="1800" dirty="0" err="1" smtClean="0">
                <a:ea typeface="ＭＳ Ｐゴシック" pitchFamily="34" charset="-128"/>
              </a:rPr>
              <a:t>Intervenções</a:t>
            </a:r>
            <a:r>
              <a:rPr lang="en-US" sz="1800" dirty="0" smtClean="0">
                <a:ea typeface="ＭＳ Ｐゴシック" pitchFamily="34" charset="-128"/>
              </a:rPr>
              <a:t> de </a:t>
            </a:r>
            <a:r>
              <a:rPr lang="en-US" sz="1800" dirty="0" err="1" smtClean="0">
                <a:ea typeface="ＭＳ Ｐゴシック" pitchFamily="34" charset="-128"/>
              </a:rPr>
              <a:t>alta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tecnologia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feitas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por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razões</a:t>
            </a:r>
            <a:r>
              <a:rPr lang="en-US" sz="1800" dirty="0" smtClean="0">
                <a:ea typeface="ＭＳ Ｐゴシック" pitchFamily="34" charset="-128"/>
              </a:rPr>
              <a:t> </a:t>
            </a:r>
            <a:r>
              <a:rPr lang="en-US" sz="1800" dirty="0" err="1" smtClean="0">
                <a:ea typeface="ＭＳ Ｐゴシック" pitchFamily="34" charset="-128"/>
              </a:rPr>
              <a:t>erradas</a:t>
            </a:r>
            <a:r>
              <a:rPr lang="en-US" sz="1800" dirty="0" smtClean="0">
                <a:ea typeface="ＭＳ Ｐゴシック" pitchFamily="34" charset="-128"/>
              </a:rPr>
              <a:t>, </a:t>
            </a:r>
            <a:r>
              <a:rPr lang="en-US" sz="1800" dirty="0" err="1" smtClean="0">
                <a:ea typeface="ＭＳ Ｐゴシック" pitchFamily="34" charset="-128"/>
              </a:rPr>
              <a:t>sobre</a:t>
            </a:r>
            <a:r>
              <a:rPr lang="en-US" sz="1800" dirty="0" smtClean="0">
                <a:ea typeface="ＭＳ Ｐゴシック" pitchFamily="34" charset="-128"/>
              </a:rPr>
              <a:t> e sub </a:t>
            </a:r>
            <a:r>
              <a:rPr lang="en-US" sz="1800" dirty="0" err="1" smtClean="0">
                <a:ea typeface="ＭＳ Ｐゴシック" pitchFamily="34" charset="-128"/>
              </a:rPr>
              <a:t>utilização</a:t>
            </a:r>
            <a:endParaRPr lang="en-US" sz="1800" dirty="0" smtClean="0">
              <a:ea typeface="ＭＳ Ｐゴシック" pitchFamily="34" charset="-128"/>
            </a:endParaRPr>
          </a:p>
          <a:p>
            <a:pPr lvl="1"/>
            <a:r>
              <a:rPr lang="en-US" sz="1800" dirty="0" err="1" smtClean="0">
                <a:ea typeface="ＭＳ Ｐゴシック" pitchFamily="34" charset="-128"/>
              </a:rPr>
              <a:t>Envelhecimento</a:t>
            </a:r>
            <a:r>
              <a:rPr lang="en-US" sz="1800" dirty="0" smtClean="0">
                <a:ea typeface="ＭＳ Ｐゴシック" pitchFamily="34" charset="-128"/>
              </a:rPr>
              <a:t> e DANT, </a:t>
            </a:r>
            <a:r>
              <a:rPr lang="en-US" sz="1800" dirty="0" err="1" smtClean="0">
                <a:ea typeface="ＭＳ Ｐゴシック" pitchFamily="34" charset="-128"/>
              </a:rPr>
              <a:t>aumento</a:t>
            </a:r>
            <a:r>
              <a:rPr lang="en-US" sz="1800" dirty="0" smtClean="0">
                <a:ea typeface="ＭＳ Ｐゴシック" pitchFamily="34" charset="-128"/>
              </a:rPr>
              <a:t> da </a:t>
            </a:r>
            <a:r>
              <a:rPr lang="en-US" sz="1800" dirty="0" err="1" smtClean="0">
                <a:ea typeface="ＭＳ Ｐゴシック" pitchFamily="34" charset="-128"/>
              </a:rPr>
              <a:t>obesidade</a:t>
            </a:r>
            <a:r>
              <a:rPr lang="en-US" sz="1800" dirty="0" smtClean="0">
                <a:ea typeface="ＭＳ Ｐゴシック" pitchFamily="34" charset="-128"/>
              </a:rPr>
              <a:t>, </a:t>
            </a:r>
            <a:r>
              <a:rPr lang="en-US" sz="1800" dirty="0" err="1" smtClean="0">
                <a:ea typeface="ＭＳ Ｐゴシック" pitchFamily="34" charset="-128"/>
              </a:rPr>
              <a:t>consumo</a:t>
            </a:r>
            <a:r>
              <a:rPr lang="en-US" sz="1800" dirty="0" smtClean="0">
                <a:ea typeface="ＭＳ Ｐゴシック" pitchFamily="34" charset="-128"/>
              </a:rPr>
              <a:t> de </a:t>
            </a:r>
            <a:r>
              <a:rPr lang="en-US" sz="1800" dirty="0" err="1" smtClean="0">
                <a:ea typeface="ＭＳ Ｐゴシック" pitchFamily="34" charset="-128"/>
              </a:rPr>
              <a:t>álcool</a:t>
            </a:r>
            <a:r>
              <a:rPr lang="en-US" sz="1800" dirty="0" smtClean="0">
                <a:ea typeface="ＭＳ Ｐゴシック" pitchFamily="34" charset="-128"/>
              </a:rPr>
              <a:t>, </a:t>
            </a:r>
            <a:r>
              <a:rPr lang="en-US" sz="1800" dirty="0" smtClean="0">
                <a:solidFill>
                  <a:prstClr val="black"/>
                </a:solidFill>
                <a:ea typeface="ＭＳ Ｐゴシック" pitchFamily="34" charset="-128"/>
              </a:rPr>
              <a:t> </a:t>
            </a:r>
            <a:r>
              <a:rPr lang="en-US" sz="1800" dirty="0" err="1">
                <a:solidFill>
                  <a:prstClr val="black"/>
                </a:solidFill>
                <a:ea typeface="ＭＳ Ｐゴシック" pitchFamily="34" charset="-128"/>
              </a:rPr>
              <a:t>mortes</a:t>
            </a:r>
            <a:r>
              <a:rPr lang="en-US" sz="1800" dirty="0">
                <a:solidFill>
                  <a:prstClr val="black"/>
                </a:solidFill>
                <a:ea typeface="ＭＳ Ｐゴシック" pitchFamily="34" charset="-128"/>
              </a:rPr>
              <a:t> </a:t>
            </a:r>
            <a:r>
              <a:rPr lang="en-US" sz="1800" dirty="0" err="1">
                <a:solidFill>
                  <a:prstClr val="black"/>
                </a:solidFill>
                <a:ea typeface="ＭＳ Ｐゴシック" pitchFamily="34" charset="-128"/>
              </a:rPr>
              <a:t>evitáveis</a:t>
            </a:r>
            <a:r>
              <a:rPr lang="en-US" sz="1800" dirty="0">
                <a:solidFill>
                  <a:prstClr val="black"/>
                </a:solidFill>
                <a:ea typeface="ＭＳ Ｐゴシック" pitchFamily="34" charset="-128"/>
              </a:rPr>
              <a:t>: </a:t>
            </a:r>
            <a:r>
              <a:rPr lang="en-US" sz="1800" dirty="0" err="1" smtClean="0">
                <a:ea typeface="ＭＳ Ｐゴシック" pitchFamily="34" charset="-128"/>
              </a:rPr>
              <a:t>violência</a:t>
            </a:r>
            <a:r>
              <a:rPr lang="en-US" sz="1800" dirty="0" smtClean="0">
                <a:ea typeface="ＭＳ Ｐゴシック" pitchFamily="34" charset="-128"/>
              </a:rPr>
              <a:t>/</a:t>
            </a:r>
            <a:r>
              <a:rPr lang="en-US" sz="1800" dirty="0" err="1" smtClean="0">
                <a:ea typeface="ＭＳ Ｐゴシック" pitchFamily="34" charset="-128"/>
              </a:rPr>
              <a:t>transito</a:t>
            </a:r>
            <a:r>
              <a:rPr lang="en-US" sz="1800" dirty="0" smtClean="0">
                <a:ea typeface="ＭＳ Ｐゴシック" pitchFamily="34" charset="-128"/>
              </a:rPr>
              <a:t>, Dengue, </a:t>
            </a:r>
            <a:r>
              <a:rPr lang="en-US" sz="1800" dirty="0" err="1" smtClean="0">
                <a:ea typeface="ＭＳ Ｐゴシック" pitchFamily="34" charset="-128"/>
              </a:rPr>
              <a:t>Malária</a:t>
            </a:r>
            <a:r>
              <a:rPr lang="en-US" sz="1800" dirty="0" smtClean="0">
                <a:ea typeface="ＭＳ Ｐゴシック" pitchFamily="34" charset="-128"/>
              </a:rPr>
              <a:t>, MI e </a:t>
            </a:r>
            <a:r>
              <a:rPr lang="en-US" sz="1800" dirty="0" err="1" smtClean="0">
                <a:ea typeface="ＭＳ Ｐゴシック" pitchFamily="34" charset="-128"/>
              </a:rPr>
              <a:t>Materna</a:t>
            </a:r>
            <a:r>
              <a:rPr lang="en-US" sz="1800" dirty="0" smtClean="0">
                <a:ea typeface="ＭＳ Ｐゴシック" pitchFamily="34" charset="-128"/>
              </a:rPr>
              <a:t>……</a:t>
            </a:r>
          </a:p>
          <a:p>
            <a:pPr lvl="1"/>
            <a:r>
              <a:rPr lang="en-US" sz="1800" dirty="0" err="1" smtClean="0">
                <a:ea typeface="ＭＳ Ｐゴシック" pitchFamily="34" charset="-128"/>
              </a:rPr>
              <a:t>Subfinanciamento</a:t>
            </a:r>
            <a:r>
              <a:rPr lang="en-US" sz="1800" dirty="0" smtClean="0">
                <a:ea typeface="ＭＳ Ｐゴシック" pitchFamily="34" charset="-128"/>
              </a:rPr>
              <a:t> do SUS e </a:t>
            </a:r>
            <a:r>
              <a:rPr lang="en-US" sz="1800" dirty="0" err="1" smtClean="0">
                <a:ea typeface="ＭＳ Ｐゴシック" pitchFamily="34" charset="-128"/>
              </a:rPr>
              <a:t>Qualidade</a:t>
            </a:r>
            <a:r>
              <a:rPr lang="en-US" sz="1800" dirty="0" smtClean="0">
                <a:ea typeface="ＭＳ Ｐゴシック" pitchFamily="34" charset="-128"/>
              </a:rPr>
              <a:t> da </a:t>
            </a:r>
            <a:r>
              <a:rPr lang="en-US" sz="1800" dirty="0" err="1" smtClean="0">
                <a:ea typeface="ＭＳ Ｐゴシック" pitchFamily="34" charset="-128"/>
              </a:rPr>
              <a:t>Gestão</a:t>
            </a:r>
            <a:endParaRPr lang="en-US" sz="1800" dirty="0" smtClean="0">
              <a:ea typeface="ＭＳ Ｐゴシック" pitchFamily="34" charset="-128"/>
            </a:endParaRPr>
          </a:p>
          <a:p>
            <a:endParaRPr lang="en-US" sz="900" b="1" dirty="0" smtClean="0">
              <a:ea typeface="ＭＳ Ｐゴシック" pitchFamily="34" charset="-128"/>
            </a:endParaRPr>
          </a:p>
          <a:p>
            <a:pPr>
              <a:buNone/>
            </a:pPr>
            <a:r>
              <a:rPr lang="en-US" sz="2000" b="1" dirty="0" smtClean="0">
                <a:ea typeface="ＭＳ Ｐゴシック" pitchFamily="34" charset="-128"/>
              </a:rPr>
              <a:t>			</a:t>
            </a:r>
            <a:endParaRPr lang="en-US" sz="1800" b="1" i="1" u="sng" dirty="0" smtClean="0">
              <a:ea typeface="ＭＳ Ｐゴシック" pitchFamily="34" charset="-128"/>
            </a:endParaRPr>
          </a:p>
          <a:p>
            <a:endParaRPr lang="en-US" sz="2000" b="1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3"/>
          <p:cNvSpPr>
            <a:spLocks noChangeArrowheads="1"/>
          </p:cNvSpPr>
          <p:nvPr/>
        </p:nvSpPr>
        <p:spPr bwMode="auto">
          <a:xfrm>
            <a:off x="214313" y="184150"/>
            <a:ext cx="8964612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200" b="1">
                <a:solidFill>
                  <a:srgbClr val="FFFFFF"/>
                </a:solidFill>
                <a:latin typeface="Calibri" pitchFamily="34" charset="0"/>
              </a:rPr>
              <a:t>	I.  Contexto</a:t>
            </a:r>
          </a:p>
          <a:p>
            <a:endParaRPr lang="pt-BR" sz="2600" b="1">
              <a:solidFill>
                <a:srgbClr val="FFFFFF"/>
              </a:solidFill>
              <a:latin typeface="Calibri" pitchFamily="34" charset="0"/>
            </a:endParaRPr>
          </a:p>
          <a:p>
            <a:endParaRPr lang="pt-BR">
              <a:latin typeface="Calibri" pitchFamily="34" charset="0"/>
            </a:endParaRPr>
          </a:p>
          <a:p>
            <a:r>
              <a:rPr lang="pt-BR" sz="2000">
                <a:latin typeface="Calibri" pitchFamily="34" charset="0"/>
              </a:rPr>
              <a:t>Na sua opinião, qual o principal problema do BRASIL?</a:t>
            </a:r>
            <a:br>
              <a:rPr lang="pt-BR" sz="2000">
                <a:latin typeface="Calibri" pitchFamily="34" charset="0"/>
              </a:rPr>
            </a:br>
            <a:endParaRPr lang="pt-BR" sz="2000">
              <a:latin typeface="Calibri" pitchFamily="34" charset="0"/>
            </a:endParaRPr>
          </a:p>
        </p:txBody>
      </p:sp>
      <p:graphicFrame>
        <p:nvGraphicFramePr>
          <p:cNvPr id="6" name="Gráfico 5"/>
          <p:cNvGraphicFramePr/>
          <p:nvPr/>
        </p:nvGraphicFramePr>
        <p:xfrm>
          <a:off x="285720" y="1928802"/>
          <a:ext cx="8391876" cy="386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Retângulo 3"/>
          <p:cNvSpPr>
            <a:spLocks noChangeArrowheads="1"/>
          </p:cNvSpPr>
          <p:nvPr/>
        </p:nvSpPr>
        <p:spPr bwMode="auto">
          <a:xfrm>
            <a:off x="142875" y="5786438"/>
            <a:ext cx="5000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200" i="1">
                <a:solidFill>
                  <a:srgbClr val="000000"/>
                </a:solidFill>
                <a:latin typeface="Calibri" pitchFamily="34" charset="0"/>
              </a:rPr>
              <a:t>IBOPE – fevereiro de 2011</a:t>
            </a:r>
          </a:p>
          <a:p>
            <a:r>
              <a:rPr lang="pt-BR" sz="1200" i="1">
                <a:solidFill>
                  <a:srgbClr val="000000"/>
                </a:solidFill>
                <a:latin typeface="Calibri" pitchFamily="34" charset="0"/>
              </a:rPr>
              <a:t>Pesquisa realizada com 2002 pessoas, com margem de erro de 2.2 pontos</a:t>
            </a:r>
          </a:p>
          <a:p>
            <a:endParaRPr lang="pt-BR" sz="1200" i="1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ítulo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647700"/>
          </a:xfrm>
        </p:spPr>
        <p:txBody>
          <a:bodyPr anchor="t"/>
          <a:lstStyle/>
          <a:p>
            <a:r>
              <a:rPr lang="pt-BR" sz="2800" b="1" smtClean="0">
                <a:solidFill>
                  <a:schemeClr val="bg1"/>
                </a:solidFill>
                <a:ea typeface="ＭＳ Ｐゴシック" pitchFamily="34" charset="-128"/>
              </a:rPr>
              <a:t>Pesquisa Nacional de Amostra de Domicílios 2008</a:t>
            </a:r>
            <a:r>
              <a:rPr lang="pt-BR" sz="2800" smtClean="0">
                <a:ea typeface="ＭＳ Ｐゴシック" pitchFamily="34" charset="-128"/>
              </a:rPr>
              <a:t>:</a:t>
            </a:r>
            <a:r>
              <a:rPr lang="pt-BR" sz="3200" smtClean="0">
                <a:ea typeface="ＭＳ Ｐゴシック" pitchFamily="34" charset="-128"/>
              </a:rPr>
              <a:t/>
            </a:r>
            <a:br>
              <a:rPr lang="pt-BR" sz="3200" smtClean="0">
                <a:ea typeface="ＭＳ Ｐゴシック" pitchFamily="34" charset="-128"/>
              </a:rPr>
            </a:br>
            <a:endParaRPr lang="pt-BR" sz="3200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8195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smtClean="0"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819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75"/>
            <a:ext cx="9144000" cy="6143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16800" y="6321425"/>
            <a:ext cx="17272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CaixaDeTexto 5"/>
          <p:cNvSpPr txBox="1">
            <a:spLocks noChangeArrowheads="1"/>
          </p:cNvSpPr>
          <p:nvPr/>
        </p:nvSpPr>
        <p:spPr bwMode="auto">
          <a:xfrm>
            <a:off x="323850" y="1125538"/>
            <a:ext cx="82089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b="1" i="1">
                <a:latin typeface="Calibri" pitchFamily="34" charset="0"/>
              </a:rPr>
              <a:t>Qual é o principal problema de saúde pública que o Brasil deve  enfrentar ?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0825" y="1916113"/>
          <a:ext cx="8459788" cy="325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Planilha" r:id="rId4" imgW="6943725" imgH="2771918" progId="Excel.Sheet.8">
                  <p:embed/>
                </p:oleObj>
              </mc:Choice>
              <mc:Fallback>
                <p:oleObj name="Planilha" r:id="rId4" imgW="6943725" imgH="2771918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916113"/>
                        <a:ext cx="8459788" cy="325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tângulo 3"/>
          <p:cNvSpPr>
            <a:spLocks noChangeArrowheads="1"/>
          </p:cNvSpPr>
          <p:nvPr/>
        </p:nvSpPr>
        <p:spPr bwMode="auto">
          <a:xfrm>
            <a:off x="1285875" y="5572125"/>
            <a:ext cx="5000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600">
                <a:solidFill>
                  <a:srgbClr val="000000"/>
                </a:solidFill>
                <a:latin typeface="Calibri" pitchFamily="34" charset="0"/>
              </a:rPr>
              <a:t>IBOPE – fevereiro de 2011</a:t>
            </a:r>
          </a:p>
          <a:p>
            <a:r>
              <a:rPr lang="pt-BR" sz="1600" i="1">
                <a:solidFill>
                  <a:srgbClr val="000000"/>
                </a:solidFill>
                <a:latin typeface="Calibri" pitchFamily="34" charset="0"/>
              </a:rPr>
              <a:t>Pesquisa realizada com 2002 pessoas, com margem de erro de 2.2 pontos</a:t>
            </a:r>
          </a:p>
          <a:p>
            <a:endParaRPr lang="pt-BR" sz="12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9" name="CaixaDeTexto 7"/>
          <p:cNvSpPr txBox="1">
            <a:spLocks noChangeArrowheads="1"/>
          </p:cNvSpPr>
          <p:nvPr/>
        </p:nvSpPr>
        <p:spPr bwMode="auto">
          <a:xfrm>
            <a:off x="323850" y="188913"/>
            <a:ext cx="8429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800" b="1">
                <a:solidFill>
                  <a:schemeClr val="bg1"/>
                </a:solidFill>
                <a:latin typeface="Calibri" pitchFamily="34" charset="0"/>
              </a:rPr>
              <a:t>I.  Contexto: Como a sociedade brasileira avalia o SUS?</a:t>
            </a:r>
            <a:r>
              <a:rPr lang="pt-BR" sz="3600" b="1"/>
              <a:t>  </a:t>
            </a:r>
            <a:r>
              <a:rPr lang="pt-BR" sz="3600" b="1">
                <a:latin typeface="Calibri" pitchFamily="34" charset="0"/>
              </a:rPr>
              <a:t> </a:t>
            </a:r>
            <a:r>
              <a:rPr lang="pt-BR" sz="36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tângulo 17"/>
          <p:cNvSpPr>
            <a:spLocks noChangeArrowheads="1"/>
          </p:cNvSpPr>
          <p:nvPr/>
        </p:nvSpPr>
        <p:spPr bwMode="auto">
          <a:xfrm>
            <a:off x="142875" y="1214438"/>
            <a:ext cx="8786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>
                <a:latin typeface="Calibri" pitchFamily="34" charset="0"/>
              </a:rPr>
              <a:t>A mesma pesquisa revelou que, quando é acolhido na </a:t>
            </a:r>
            <a:r>
              <a:rPr lang="ja-JP" altLang="pt-BR" sz="2000">
                <a:latin typeface="Calibri" pitchFamily="34" charset="0"/>
              </a:rPr>
              <a:t>“</a:t>
            </a:r>
            <a:r>
              <a:rPr lang="pt-BR" altLang="ja-JP" sz="2000">
                <a:latin typeface="Calibri" pitchFamily="34" charset="0"/>
              </a:rPr>
              <a:t>porta de entrada</a:t>
            </a:r>
            <a:r>
              <a:rPr lang="ja-JP" altLang="pt-BR" sz="2000">
                <a:latin typeface="Calibri" pitchFamily="34" charset="0"/>
              </a:rPr>
              <a:t>”</a:t>
            </a:r>
            <a:r>
              <a:rPr lang="pt-BR" altLang="ja-JP" sz="2000">
                <a:latin typeface="Calibri" pitchFamily="34" charset="0"/>
              </a:rPr>
              <a:t>, usuário avalia bem o atendimento</a:t>
            </a:r>
          </a:p>
          <a:p>
            <a:endParaRPr lang="pt-BR" sz="2000">
              <a:latin typeface="Calibri" pitchFamily="34" charset="0"/>
            </a:endParaRPr>
          </a:p>
        </p:txBody>
      </p:sp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493713" y="2003425"/>
          <a:ext cx="8170862" cy="349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4" name="Worksheet" r:id="rId4" imgW="6238959" imgH="2666975" progId="Excel.Sheet.8">
                  <p:embed/>
                </p:oleObj>
              </mc:Choice>
              <mc:Fallback>
                <p:oleObj name="Worksheet" r:id="rId4" imgW="6238959" imgH="2666975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713" y="2003425"/>
                        <a:ext cx="8170862" cy="3497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lchete esquerdo 5"/>
          <p:cNvSpPr/>
          <p:nvPr/>
        </p:nvSpPr>
        <p:spPr>
          <a:xfrm rot="5400000">
            <a:off x="2286001" y="1285875"/>
            <a:ext cx="285750" cy="2143125"/>
          </a:xfrm>
          <a:prstGeom prst="leftBracke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cs typeface="Arial" charset="0"/>
            </a:endParaRPr>
          </a:p>
        </p:txBody>
      </p:sp>
      <p:sp>
        <p:nvSpPr>
          <p:cNvPr id="2053" name="CaixaDeTexto 6"/>
          <p:cNvSpPr txBox="1">
            <a:spLocks noChangeArrowheads="1"/>
          </p:cNvSpPr>
          <p:nvPr/>
        </p:nvSpPr>
        <p:spPr bwMode="auto">
          <a:xfrm>
            <a:off x="2071688" y="2214563"/>
            <a:ext cx="631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>
                <a:latin typeface="Calibri" pitchFamily="34" charset="0"/>
              </a:rPr>
              <a:t>71%</a:t>
            </a:r>
          </a:p>
        </p:txBody>
      </p:sp>
      <p:sp>
        <p:nvSpPr>
          <p:cNvPr id="2054" name="Título 1"/>
          <p:cNvSpPr>
            <a:spLocks noGrp="1"/>
          </p:cNvSpPr>
          <p:nvPr>
            <p:ph type="title"/>
          </p:nvPr>
        </p:nvSpPr>
        <p:spPr>
          <a:xfrm>
            <a:off x="214313" y="71438"/>
            <a:ext cx="8569325" cy="792162"/>
          </a:xfrm>
        </p:spPr>
        <p:txBody>
          <a:bodyPr anchor="t"/>
          <a:lstStyle/>
          <a:p>
            <a:pPr algn="l" eaLnBrk="1" hangingPunct="1"/>
            <a:r>
              <a:rPr lang="pt-BR" sz="3200" b="1" smtClean="0">
                <a:solidFill>
                  <a:srgbClr val="FFFFFF"/>
                </a:solidFill>
                <a:ea typeface="ＭＳ Ｐゴシック" pitchFamily="34" charset="-128"/>
              </a:rPr>
              <a:t>Usuário aprova o serviço</a:t>
            </a:r>
          </a:p>
        </p:txBody>
      </p:sp>
      <p:sp>
        <p:nvSpPr>
          <p:cNvPr id="2055" name="Retângulo 3"/>
          <p:cNvSpPr>
            <a:spLocks noChangeArrowheads="1"/>
          </p:cNvSpPr>
          <p:nvPr/>
        </p:nvSpPr>
        <p:spPr bwMode="auto">
          <a:xfrm>
            <a:off x="179388" y="5589588"/>
            <a:ext cx="5000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200" i="1">
                <a:solidFill>
                  <a:srgbClr val="000000"/>
                </a:solidFill>
                <a:latin typeface="Calibri" pitchFamily="34" charset="0"/>
              </a:rPr>
              <a:t>IBOPE – fevereiro de 2011</a:t>
            </a:r>
          </a:p>
          <a:p>
            <a:r>
              <a:rPr lang="pt-BR" sz="1200" i="1">
                <a:solidFill>
                  <a:srgbClr val="000000"/>
                </a:solidFill>
                <a:latin typeface="Calibri" pitchFamily="34" charset="0"/>
              </a:rPr>
              <a:t>Pesquisa realizada com 2002 pessoas, com margem de erro de 2.2 pontos</a:t>
            </a:r>
          </a:p>
          <a:p>
            <a:endParaRPr lang="pt-BR" sz="1200" i="1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pic>
        <p:nvPicPr>
          <p:cNvPr id="3584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808038" y="6064250"/>
            <a:ext cx="18780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600"/>
              <a:t>Fonte: ANS (2011)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</p:nvPr>
        </p:nvGraphicFramePr>
        <p:xfrm>
          <a:off x="-1428792" y="980728"/>
          <a:ext cx="9144000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4714875" y="1285875"/>
            <a:ext cx="45720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b="1"/>
              <a:t>Capacidade do Estado formular, produzir e gerenciar transformações sociais e econômicas</a:t>
            </a:r>
            <a:endParaRPr lang="pt-BR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5072063" y="5000625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b="1"/>
              <a:t>Saúde na agenda  do novo governo</a:t>
            </a:r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107950" y="36513"/>
            <a:ext cx="59039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36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Prioridades de Governo Dilma</a:t>
            </a:r>
          </a:p>
        </p:txBody>
      </p:sp>
      <p:pic>
        <p:nvPicPr>
          <p:cNvPr id="10246" name="Imagem 2" descr="logo-sus-ms-gf-vertical.png"/>
          <p:cNvPicPr>
            <a:picLocks noChangeAspect="1"/>
          </p:cNvPicPr>
          <p:nvPr/>
        </p:nvPicPr>
        <p:blipFill>
          <a:blip r:embed="rId7"/>
          <a:srcRect t="55232"/>
          <a:stretch>
            <a:fillRect/>
          </a:stretch>
        </p:blipFill>
        <p:spPr bwMode="auto">
          <a:xfrm>
            <a:off x="6215063" y="0"/>
            <a:ext cx="25717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1"/>
          <p:cNvSpPr>
            <a:spLocks noGrp="1"/>
          </p:cNvSpPr>
          <p:nvPr>
            <p:ph type="title"/>
          </p:nvPr>
        </p:nvSpPr>
        <p:spPr>
          <a:xfrm>
            <a:off x="107950" y="41275"/>
            <a:ext cx="8229600" cy="650875"/>
          </a:xfrm>
        </p:spPr>
        <p:txBody>
          <a:bodyPr anchor="t"/>
          <a:lstStyle/>
          <a:p>
            <a:pPr algn="l"/>
            <a:r>
              <a:rPr lang="pt-BR" sz="3600" b="1" dirty="0" smtClean="0">
                <a:solidFill>
                  <a:srgbClr val="FFFFFF"/>
                </a:solidFill>
                <a:ea typeface="ＭＳ Ｐゴシック" pitchFamily="34" charset="-128"/>
              </a:rPr>
              <a:t>DESAFIO </a:t>
            </a:r>
            <a:r>
              <a:rPr lang="pt-BR" sz="3600" b="1" dirty="0" smtClean="0">
                <a:solidFill>
                  <a:srgbClr val="FFFFFF"/>
                </a:solidFill>
                <a:ea typeface="ＭＳ Ｐゴシック" pitchFamily="34" charset="-128"/>
              </a:rPr>
              <a:t>POLÍTICO  DO  SUS</a:t>
            </a:r>
            <a:endParaRPr lang="pt-BR" sz="3600" b="1" dirty="0" smtClean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2291" name="Espaço Reservado para Conteúdo 2"/>
          <p:cNvSpPr>
            <a:spLocks noGrp="1"/>
          </p:cNvSpPr>
          <p:nvPr>
            <p:ph idx="1"/>
          </p:nvPr>
        </p:nvSpPr>
        <p:spPr>
          <a:xfrm>
            <a:off x="250825" y="1196975"/>
            <a:ext cx="8229600" cy="5545138"/>
          </a:xfrm>
        </p:spPr>
        <p:txBody>
          <a:bodyPr/>
          <a:lstStyle/>
          <a:p>
            <a:pPr marL="857250" lvl="3" indent="0">
              <a:lnSpc>
                <a:spcPct val="80000"/>
              </a:lnSpc>
              <a:buFont typeface="Arial" charset="0"/>
              <a:buNone/>
            </a:pPr>
            <a:endParaRPr lang="pt-BR" b="1" i="1" dirty="0" smtClean="0">
              <a:ea typeface="ＭＳ Ｐゴシック" pitchFamily="34" charset="-128"/>
            </a:endParaRPr>
          </a:p>
          <a:p>
            <a:pPr>
              <a:lnSpc>
                <a:spcPct val="80000"/>
              </a:lnSpc>
            </a:pPr>
            <a:r>
              <a:rPr lang="pt-BR" sz="4000" b="1" i="1" dirty="0" smtClean="0">
                <a:ea typeface="ＭＳ Ｐゴシック" pitchFamily="34" charset="-128"/>
              </a:rPr>
              <a:t>Reconstruir uma aliança do SUS com a sociedade brasileira</a:t>
            </a:r>
            <a:r>
              <a:rPr lang="pt-BR" sz="2400" b="1" i="1" dirty="0" smtClean="0">
                <a:ea typeface="ＭＳ Ｐゴシック" pitchFamily="34" charset="-128"/>
              </a:rPr>
              <a:t>. </a:t>
            </a:r>
          </a:p>
          <a:p>
            <a:pPr marL="457200" lvl="1" indent="-457200">
              <a:lnSpc>
                <a:spcPct val="80000"/>
              </a:lnSpc>
            </a:pPr>
            <a:endParaRPr lang="pt-BR" sz="2000" b="1" i="1" dirty="0" smtClean="0">
              <a:ea typeface="ＭＳ Ｐゴシック" pitchFamily="34" charset="-128"/>
            </a:endParaRPr>
          </a:p>
          <a:p>
            <a:pPr marL="857250" lvl="2" indent="0">
              <a:lnSpc>
                <a:spcPct val="80000"/>
              </a:lnSpc>
              <a:buFont typeface="Arial" charset="0"/>
              <a:buNone/>
            </a:pPr>
            <a:r>
              <a:rPr lang="pt-BR" sz="3200" i="1" dirty="0" smtClean="0">
                <a:ea typeface="ＭＳ Ｐゴシック" pitchFamily="34" charset="-128"/>
              </a:rPr>
              <a:t>Não haverá objetivo estratégico ou gestão que se sustente enquanto as pessoas </a:t>
            </a:r>
            <a:r>
              <a:rPr lang="pt-BR" altLang="en-US" sz="3200" i="1" dirty="0" smtClean="0">
                <a:ea typeface="ＭＳ Ｐゴシック" pitchFamily="34" charset="-128"/>
              </a:rPr>
              <a:t>“</a:t>
            </a:r>
            <a:r>
              <a:rPr lang="pt-BR" sz="3200" i="1" dirty="0" smtClean="0">
                <a:ea typeface="ＭＳ Ｐゴシック" pitchFamily="34" charset="-128"/>
              </a:rPr>
              <a:t>morrem</a:t>
            </a:r>
            <a:r>
              <a:rPr lang="pt-BR" altLang="en-US" sz="3200" i="1" dirty="0" smtClean="0">
                <a:ea typeface="ＭＳ Ｐゴシック" pitchFamily="34" charset="-128"/>
              </a:rPr>
              <a:t>”</a:t>
            </a:r>
            <a:r>
              <a:rPr lang="pt-BR" sz="3200" i="1" dirty="0" smtClean="0">
                <a:ea typeface="ＭＳ Ｐゴシック" pitchFamily="34" charset="-128"/>
              </a:rPr>
              <a:t> por negligência, desamparo ou por absoluto não acesso ao SUS.</a:t>
            </a:r>
            <a:endParaRPr lang="pt-BR" sz="3200" dirty="0" smtClean="0">
              <a:ea typeface="ＭＳ Ｐゴシック" pitchFamily="34" charset="-128"/>
            </a:endParaRPr>
          </a:p>
          <a:p>
            <a:pPr marL="457200" lvl="1" indent="-457200" algn="r">
              <a:lnSpc>
                <a:spcPct val="80000"/>
              </a:lnSpc>
              <a:buFont typeface="Arial" charset="0"/>
              <a:buNone/>
            </a:pPr>
            <a:endParaRPr lang="pt-BR" sz="3200" i="1" dirty="0" smtClean="0">
              <a:ea typeface="ＭＳ Ｐゴシック" pitchFamily="34" charset="-128"/>
            </a:endParaRPr>
          </a:p>
          <a:p>
            <a:pPr marL="457200" lvl="1" indent="-457200" algn="r">
              <a:lnSpc>
                <a:spcPct val="80000"/>
              </a:lnSpc>
              <a:buFont typeface="Arial" charset="0"/>
              <a:buNone/>
            </a:pPr>
            <a:r>
              <a:rPr lang="pt-BR" sz="1800" dirty="0" smtClean="0">
                <a:ea typeface="ＭＳ Ｐゴシック" pitchFamily="34" charset="-128"/>
              </a:rPr>
              <a:t>Ministro Alexandre Padilha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Escritório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2119</TotalTime>
  <Words>1410</Words>
  <Application>Microsoft Office PowerPoint</Application>
  <PresentationFormat>Apresentação na tela (4:3)</PresentationFormat>
  <Paragraphs>320</Paragraphs>
  <Slides>19</Slides>
  <Notes>7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2</vt:i4>
      </vt:variant>
      <vt:variant>
        <vt:lpstr>Títulos de slides</vt:lpstr>
      </vt:variant>
      <vt:variant>
        <vt:i4>19</vt:i4>
      </vt:variant>
    </vt:vector>
  </HeadingPairs>
  <TitlesOfParts>
    <vt:vector size="22" baseType="lpstr">
      <vt:lpstr>Tema do Office</vt:lpstr>
      <vt:lpstr>Planilha</vt:lpstr>
      <vt:lpstr>Worksheet</vt:lpstr>
      <vt:lpstr>XXI  - ENCONTRO NACIONAL DO SIOPS        BRASÍLIA - DF      21/12/2011</vt:lpstr>
      <vt:lpstr>Contexto Político, Econômico e Social</vt:lpstr>
      <vt:lpstr>Apresentação do PowerPoint</vt:lpstr>
      <vt:lpstr>Pesquisa Nacional de Amostra de Domicílios 2008: </vt:lpstr>
      <vt:lpstr>Apresentação do PowerPoint</vt:lpstr>
      <vt:lpstr>Usuário aprova o serviço</vt:lpstr>
      <vt:lpstr>Apresentação do PowerPoint</vt:lpstr>
      <vt:lpstr>Apresentação do PowerPoint</vt:lpstr>
      <vt:lpstr>DESAFIO POLÍTICO  DO  SUS</vt:lpstr>
      <vt:lpstr>Apresentação do PowerPoint</vt:lpstr>
      <vt:lpstr>Apresentação do PowerPoint</vt:lpstr>
      <vt:lpstr>III. Agenda da Economia da Saúde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mariana.oliveira</dc:creator>
  <cp:lastModifiedBy>datasus</cp:lastModifiedBy>
  <cp:revision>314</cp:revision>
  <dcterms:created xsi:type="dcterms:W3CDTF">2011-09-20T13:33:30Z</dcterms:created>
  <dcterms:modified xsi:type="dcterms:W3CDTF">2011-12-21T11:12:56Z</dcterms:modified>
</cp:coreProperties>
</file>