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67" r:id="rId3"/>
    <p:sldId id="268" r:id="rId4"/>
    <p:sldId id="261" r:id="rId5"/>
    <p:sldId id="262" r:id="rId6"/>
    <p:sldId id="257" r:id="rId7"/>
    <p:sldId id="258" r:id="rId8"/>
    <p:sldId id="259" r:id="rId9"/>
    <p:sldId id="260" r:id="rId10"/>
    <p:sldId id="263" r:id="rId11"/>
    <p:sldId id="264" r:id="rId12"/>
    <p:sldId id="265" r:id="rId13"/>
    <p:sldId id="266" r:id="rId14"/>
  </p:sldIdLst>
  <p:sldSz cx="9144000" cy="6858000" type="screen4x3"/>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4" d="100"/>
          <a:sy n="104" d="100"/>
        </p:scale>
        <p:origin x="-174"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252214-9C66-4675-BE3B-B1D4F6B7F63D}" type="datetimeFigureOut">
              <a:rPr lang="pt-BR" smtClean="0"/>
              <a:pPr/>
              <a:t>20/12/2011</a:t>
            </a:fld>
            <a:endParaRPr lang="pt-BR"/>
          </a:p>
        </p:txBody>
      </p:sp>
      <p:sp>
        <p:nvSpPr>
          <p:cNvPr id="4" name="Espaço Reservado para Imagem de Slide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6" name="Espaço Reservado para Rodapé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1124995-E909-40ED-968B-557340486F19}" type="slidenum">
              <a:rPr lang="pt-BR" smtClean="0"/>
              <a:pPr/>
              <a:t>‹nº›</a:t>
            </a:fld>
            <a:endParaRPr lang="pt-B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BR" smtClean="0"/>
              <a:t>Clique para editar o estilo do título mestre</a:t>
            </a:r>
            <a:endParaRPr lang="pt-BR"/>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smtClean="0"/>
              <a:t>Clique para editar o estilo do subtítulo mestre</a:t>
            </a:r>
            <a:endParaRPr lang="pt-BR"/>
          </a:p>
        </p:txBody>
      </p:sp>
      <p:sp>
        <p:nvSpPr>
          <p:cNvPr id="4" name="Espaço Reservado para Data 3"/>
          <p:cNvSpPr>
            <a:spLocks noGrp="1"/>
          </p:cNvSpPr>
          <p:nvPr>
            <p:ph type="dt" sz="half" idx="10"/>
          </p:nvPr>
        </p:nvSpPr>
        <p:spPr/>
        <p:txBody>
          <a:bodyPr/>
          <a:lstStyle/>
          <a:p>
            <a:r>
              <a:rPr lang="pt-BR" smtClean="0"/>
              <a:t>21/12/2011</a:t>
            </a:r>
            <a:endParaRPr lang="pt-BR" dirty="0"/>
          </a:p>
        </p:txBody>
      </p:sp>
      <p:sp>
        <p:nvSpPr>
          <p:cNvPr id="5" name="Espaço Reservado para Rodapé 4"/>
          <p:cNvSpPr>
            <a:spLocks noGrp="1"/>
          </p:cNvSpPr>
          <p:nvPr>
            <p:ph type="ftr" sz="quarter" idx="11"/>
          </p:nvPr>
        </p:nvSpPr>
        <p:spPr/>
        <p:txBody>
          <a:bodyPr/>
          <a:lstStyle/>
          <a:p>
            <a:r>
              <a:rPr lang="pt-BR" dirty="0" smtClean="0"/>
              <a:t>Coordenação Geral de Economia da Saúde/DESID/SE/MS</a:t>
            </a:r>
            <a:endParaRPr lang="pt-BR" dirty="0"/>
          </a:p>
        </p:txBody>
      </p:sp>
      <p:sp>
        <p:nvSpPr>
          <p:cNvPr id="6" name="Espaço Reservado para Número de Slide 5"/>
          <p:cNvSpPr>
            <a:spLocks noGrp="1"/>
          </p:cNvSpPr>
          <p:nvPr>
            <p:ph type="sldNum" sz="quarter" idx="12"/>
          </p:nvPr>
        </p:nvSpPr>
        <p:spPr/>
        <p:txBody>
          <a:bodyPr/>
          <a:lstStyle/>
          <a:p>
            <a:fld id="{3EE07A59-8135-4AF6-BC6D-A6E10271A740}" type="slidenum">
              <a:rPr lang="pt-BR" smtClean="0"/>
              <a:pPr/>
              <a:t>‹nº›</a:t>
            </a:fld>
            <a:endParaRPr lang="pt-BR"/>
          </a:p>
        </p:txBody>
      </p:sp>
      <p:pic>
        <p:nvPicPr>
          <p:cNvPr id="7" name="Imagem 6" descr="logo_sus1.jpg"/>
          <p:cNvPicPr>
            <a:picLocks noChangeAspect="1"/>
          </p:cNvPicPr>
          <p:nvPr userDrawn="1"/>
        </p:nvPicPr>
        <p:blipFill>
          <a:blip r:embed="rId2" cstate="print"/>
          <a:stretch>
            <a:fillRect/>
          </a:stretch>
        </p:blipFill>
        <p:spPr>
          <a:xfrm>
            <a:off x="7858148" y="6286520"/>
            <a:ext cx="825701" cy="428628"/>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r>
              <a:rPr lang="pt-BR" smtClean="0"/>
              <a:t>21/12/2011</a:t>
            </a:r>
            <a:endParaRPr lang="pt-BR" dirty="0"/>
          </a:p>
        </p:txBody>
      </p:sp>
      <p:sp>
        <p:nvSpPr>
          <p:cNvPr id="5" name="Espaço Reservado para Rodapé 4"/>
          <p:cNvSpPr>
            <a:spLocks noGrp="1"/>
          </p:cNvSpPr>
          <p:nvPr>
            <p:ph type="ftr" sz="quarter" idx="11"/>
          </p:nvPr>
        </p:nvSpPr>
        <p:spPr/>
        <p:txBody>
          <a:bodyPr/>
          <a:lstStyle/>
          <a:p>
            <a:r>
              <a:rPr lang="pt-BR" smtClean="0"/>
              <a:t>Coordenação Geral de Economia da Saúde/DESID/SE/MS</a:t>
            </a:r>
            <a:endParaRPr lang="pt-BR"/>
          </a:p>
        </p:txBody>
      </p:sp>
      <p:sp>
        <p:nvSpPr>
          <p:cNvPr id="6" name="Espaço Reservado para Número de Slide 5"/>
          <p:cNvSpPr>
            <a:spLocks noGrp="1"/>
          </p:cNvSpPr>
          <p:nvPr>
            <p:ph type="sldNum" sz="quarter" idx="12"/>
          </p:nvPr>
        </p:nvSpPr>
        <p:spPr/>
        <p:txBody>
          <a:bodyPr/>
          <a:lstStyle/>
          <a:p>
            <a:fld id="{3EE07A59-8135-4AF6-BC6D-A6E10271A740}" type="slidenum">
              <a:rPr lang="pt-BR" smtClean="0"/>
              <a:pPr/>
              <a:t>‹nº›</a:t>
            </a:fld>
            <a:endParaRPr lang="pt-BR"/>
          </a:p>
        </p:txBody>
      </p:sp>
      <p:sp>
        <p:nvSpPr>
          <p:cNvPr id="8" name="Espaço Reservado para Rodapé 4"/>
          <p:cNvSpPr txBox="1">
            <a:spLocks/>
          </p:cNvSpPr>
          <p:nvPr userDrawn="1"/>
        </p:nvSpPr>
        <p:spPr>
          <a:xfrm>
            <a:off x="3124200" y="6356350"/>
            <a:ext cx="2895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200" b="0" i="0" u="none" strike="noStrike" kern="1200" cap="none" spc="0" normalizeH="0" baseline="0" noProof="0" smtClean="0">
                <a:ln>
                  <a:noFill/>
                </a:ln>
                <a:solidFill>
                  <a:schemeClr val="tx1">
                    <a:tint val="75000"/>
                  </a:schemeClr>
                </a:solidFill>
                <a:effectLst/>
                <a:uLnTx/>
                <a:uFillTx/>
                <a:latin typeface="+mn-lt"/>
                <a:ea typeface="+mn-ea"/>
                <a:cs typeface="+mn-cs"/>
              </a:rPr>
              <a:t>Coordenação Geral de Economia da Saúde/DESID/SE/MS</a:t>
            </a:r>
            <a:endParaRPr kumimoji="0" lang="pt-BR" sz="1200" b="0" i="0" u="none" strike="noStrike" kern="1200" cap="none" spc="0" normalizeH="0" baseline="0" noProof="0" dirty="0" smtClean="0">
              <a:ln>
                <a:noFill/>
              </a:ln>
              <a:solidFill>
                <a:schemeClr val="tx1">
                  <a:tint val="75000"/>
                </a:schemeClr>
              </a:solidFill>
              <a:effectLst/>
              <a:uLnTx/>
              <a:uFillTx/>
              <a:latin typeface="+mn-lt"/>
              <a:ea typeface="+mn-ea"/>
              <a:cs typeface="+mn-cs"/>
            </a:endParaRPr>
          </a:p>
        </p:txBody>
      </p:sp>
      <p:sp>
        <p:nvSpPr>
          <p:cNvPr id="9" name="Espaço Reservado para Número de Slide 5"/>
          <p:cNvSpPr txBox="1">
            <a:spLocks/>
          </p:cNvSpPr>
          <p:nvPr userDrawn="1"/>
        </p:nvSpPr>
        <p:spPr>
          <a:xfrm>
            <a:off x="6553200" y="6356350"/>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fld id="{3EE07A59-8135-4AF6-BC6D-A6E10271A740}" type="slidenum">
              <a:rPr kumimoji="0" lang="pt-BR"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‹nº›</a:t>
            </a:fld>
            <a:endParaRPr kumimoji="0" lang="pt-BR"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pic>
        <p:nvPicPr>
          <p:cNvPr id="10" name="Imagem 9" descr="logo_sus1.jpg"/>
          <p:cNvPicPr>
            <a:picLocks noChangeAspect="1"/>
          </p:cNvPicPr>
          <p:nvPr userDrawn="1"/>
        </p:nvPicPr>
        <p:blipFill>
          <a:blip r:embed="rId2" cstate="print"/>
          <a:stretch>
            <a:fillRect/>
          </a:stretch>
        </p:blipFill>
        <p:spPr>
          <a:xfrm>
            <a:off x="7858148" y="6286520"/>
            <a:ext cx="825701" cy="428628"/>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0" y="274638"/>
            <a:ext cx="6019800" cy="5851525"/>
          </a:xfr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r>
              <a:rPr lang="pt-BR" smtClean="0"/>
              <a:t>21/12/2011</a:t>
            </a:r>
            <a:endParaRPr lang="pt-BR" dirty="0"/>
          </a:p>
        </p:txBody>
      </p:sp>
      <p:sp>
        <p:nvSpPr>
          <p:cNvPr id="5" name="Espaço Reservado para Rodapé 4"/>
          <p:cNvSpPr>
            <a:spLocks noGrp="1"/>
          </p:cNvSpPr>
          <p:nvPr>
            <p:ph type="ftr" sz="quarter" idx="11"/>
          </p:nvPr>
        </p:nvSpPr>
        <p:spPr/>
        <p:txBody>
          <a:bodyPr/>
          <a:lstStyle/>
          <a:p>
            <a:r>
              <a:rPr lang="pt-BR" smtClean="0"/>
              <a:t>Coordenação Geral de Economia da Saúde/DESID/SE/MS</a:t>
            </a:r>
            <a:endParaRPr lang="pt-BR"/>
          </a:p>
        </p:txBody>
      </p:sp>
      <p:sp>
        <p:nvSpPr>
          <p:cNvPr id="6" name="Espaço Reservado para Número de Slide 5"/>
          <p:cNvSpPr>
            <a:spLocks noGrp="1"/>
          </p:cNvSpPr>
          <p:nvPr>
            <p:ph type="sldNum" sz="quarter" idx="12"/>
          </p:nvPr>
        </p:nvSpPr>
        <p:spPr/>
        <p:txBody>
          <a:bodyPr/>
          <a:lstStyle/>
          <a:p>
            <a:fld id="{3EE07A59-8135-4AF6-BC6D-A6E10271A740}" type="slidenum">
              <a:rPr lang="pt-BR" smtClean="0"/>
              <a:pPr/>
              <a:t>‹nº›</a:t>
            </a:fld>
            <a:endParaRPr lang="pt-BR"/>
          </a:p>
        </p:txBody>
      </p:sp>
      <p:sp>
        <p:nvSpPr>
          <p:cNvPr id="8" name="Espaço Reservado para Rodapé 4"/>
          <p:cNvSpPr txBox="1">
            <a:spLocks/>
          </p:cNvSpPr>
          <p:nvPr userDrawn="1"/>
        </p:nvSpPr>
        <p:spPr>
          <a:xfrm>
            <a:off x="3124200" y="6356350"/>
            <a:ext cx="2895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200" b="0" i="0" u="none" strike="noStrike" kern="1200" cap="none" spc="0" normalizeH="0" baseline="0" noProof="0" smtClean="0">
                <a:ln>
                  <a:noFill/>
                </a:ln>
                <a:solidFill>
                  <a:schemeClr val="tx1">
                    <a:tint val="75000"/>
                  </a:schemeClr>
                </a:solidFill>
                <a:effectLst/>
                <a:uLnTx/>
                <a:uFillTx/>
                <a:latin typeface="+mn-lt"/>
                <a:ea typeface="+mn-ea"/>
                <a:cs typeface="+mn-cs"/>
              </a:rPr>
              <a:t>Coordenação Geral de Economia da Saúde/DESID/SE/MS</a:t>
            </a:r>
            <a:endParaRPr kumimoji="0" lang="pt-BR" sz="1200" b="0" i="0" u="none" strike="noStrike" kern="1200" cap="none" spc="0" normalizeH="0" baseline="0" noProof="0" dirty="0" smtClean="0">
              <a:ln>
                <a:noFill/>
              </a:ln>
              <a:solidFill>
                <a:schemeClr val="tx1">
                  <a:tint val="75000"/>
                </a:schemeClr>
              </a:solidFill>
              <a:effectLst/>
              <a:uLnTx/>
              <a:uFillTx/>
              <a:latin typeface="+mn-lt"/>
              <a:ea typeface="+mn-ea"/>
              <a:cs typeface="+mn-cs"/>
            </a:endParaRPr>
          </a:p>
        </p:txBody>
      </p:sp>
      <p:sp>
        <p:nvSpPr>
          <p:cNvPr id="9" name="Espaço Reservado para Número de Slide 5"/>
          <p:cNvSpPr txBox="1">
            <a:spLocks/>
          </p:cNvSpPr>
          <p:nvPr userDrawn="1"/>
        </p:nvSpPr>
        <p:spPr>
          <a:xfrm>
            <a:off x="6553200" y="6356350"/>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fld id="{3EE07A59-8135-4AF6-BC6D-A6E10271A740}" type="slidenum">
              <a:rPr kumimoji="0" lang="pt-BR"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‹nº›</a:t>
            </a:fld>
            <a:endParaRPr kumimoji="0" lang="pt-BR"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pic>
        <p:nvPicPr>
          <p:cNvPr id="10" name="Imagem 9" descr="logo_sus1.jpg"/>
          <p:cNvPicPr>
            <a:picLocks noChangeAspect="1"/>
          </p:cNvPicPr>
          <p:nvPr userDrawn="1"/>
        </p:nvPicPr>
        <p:blipFill>
          <a:blip r:embed="rId2" cstate="print"/>
          <a:stretch>
            <a:fillRect/>
          </a:stretch>
        </p:blipFill>
        <p:spPr>
          <a:xfrm>
            <a:off x="7858148" y="6286520"/>
            <a:ext cx="825701" cy="428628"/>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idx="1"/>
          </p:nvPr>
        </p:nvSpPr>
        <p:spPr/>
        <p:txBody>
          <a:bodyPr/>
          <a:lstStyle/>
          <a:p>
            <a:pPr lvl="0"/>
            <a:r>
              <a:rPr lang="pt-BR" dirty="0" smtClean="0"/>
              <a:t>Clique para editar os estilos do texto mestre</a:t>
            </a:r>
          </a:p>
          <a:p>
            <a:pPr lvl="1"/>
            <a:r>
              <a:rPr lang="pt-BR" dirty="0" smtClean="0"/>
              <a:t>Segundo nível</a:t>
            </a:r>
          </a:p>
          <a:p>
            <a:pPr lvl="2"/>
            <a:r>
              <a:rPr lang="pt-BR" dirty="0" smtClean="0"/>
              <a:t>Terceiro nível</a:t>
            </a:r>
          </a:p>
          <a:p>
            <a:pPr lvl="3"/>
            <a:r>
              <a:rPr lang="pt-BR" dirty="0" smtClean="0"/>
              <a:t>Quarto nível</a:t>
            </a:r>
          </a:p>
          <a:p>
            <a:pPr lvl="4"/>
            <a:r>
              <a:rPr lang="pt-BR" dirty="0" smtClean="0"/>
              <a:t>Quinto nível</a:t>
            </a:r>
            <a:endParaRPr lang="pt-BR" dirty="0"/>
          </a:p>
        </p:txBody>
      </p:sp>
      <p:sp>
        <p:nvSpPr>
          <p:cNvPr id="4" name="Espaço Reservado para Data 3"/>
          <p:cNvSpPr>
            <a:spLocks noGrp="1"/>
          </p:cNvSpPr>
          <p:nvPr>
            <p:ph type="dt" sz="half" idx="10"/>
          </p:nvPr>
        </p:nvSpPr>
        <p:spPr/>
        <p:txBody>
          <a:bodyPr/>
          <a:lstStyle/>
          <a:p>
            <a:r>
              <a:rPr lang="pt-BR" smtClean="0"/>
              <a:t>21/12/2011</a:t>
            </a:r>
            <a:endParaRPr lang="pt-BR" dirty="0"/>
          </a:p>
        </p:txBody>
      </p:sp>
      <p:sp>
        <p:nvSpPr>
          <p:cNvPr id="5" name="Espaço Reservado para Rodapé 4"/>
          <p:cNvSpPr>
            <a:spLocks noGrp="1"/>
          </p:cNvSpPr>
          <p:nvPr>
            <p:ph type="ftr" sz="quarter" idx="11"/>
          </p:nvPr>
        </p:nvSpPr>
        <p:spPr/>
        <p:txBody>
          <a:bodyPr/>
          <a:lstStyle/>
          <a:p>
            <a:r>
              <a:rPr lang="pt-BR" smtClean="0"/>
              <a:t>Coordenação Geral de Economia da Saúde/DESID/SE/MS</a:t>
            </a:r>
            <a:endParaRPr lang="pt-BR"/>
          </a:p>
        </p:txBody>
      </p:sp>
      <p:sp>
        <p:nvSpPr>
          <p:cNvPr id="6" name="Espaço Reservado para Número de Slide 5"/>
          <p:cNvSpPr>
            <a:spLocks noGrp="1"/>
          </p:cNvSpPr>
          <p:nvPr>
            <p:ph type="sldNum" sz="quarter" idx="12"/>
          </p:nvPr>
        </p:nvSpPr>
        <p:spPr/>
        <p:txBody>
          <a:bodyPr/>
          <a:lstStyle/>
          <a:p>
            <a:fld id="{3EE07A59-8135-4AF6-BC6D-A6E10271A740}" type="slidenum">
              <a:rPr lang="pt-BR" smtClean="0"/>
              <a:pPr/>
              <a:t>‹nº›</a:t>
            </a:fld>
            <a:endParaRPr lang="pt-BR"/>
          </a:p>
        </p:txBody>
      </p:sp>
      <p:sp>
        <p:nvSpPr>
          <p:cNvPr id="8" name="Espaço Reservado para Rodapé 4"/>
          <p:cNvSpPr txBox="1">
            <a:spLocks/>
          </p:cNvSpPr>
          <p:nvPr userDrawn="1"/>
        </p:nvSpPr>
        <p:spPr>
          <a:xfrm>
            <a:off x="3124200" y="6356350"/>
            <a:ext cx="2895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200" b="0" i="0" u="none" strike="noStrike" kern="1200" cap="none" spc="0" normalizeH="0" baseline="0" noProof="0" smtClean="0">
                <a:ln>
                  <a:noFill/>
                </a:ln>
                <a:solidFill>
                  <a:schemeClr val="tx1">
                    <a:tint val="75000"/>
                  </a:schemeClr>
                </a:solidFill>
                <a:effectLst/>
                <a:uLnTx/>
                <a:uFillTx/>
                <a:latin typeface="+mn-lt"/>
                <a:ea typeface="+mn-ea"/>
                <a:cs typeface="+mn-cs"/>
              </a:rPr>
              <a:t>Coordenação Geral de Economia da Saúde/DESID/SE/MS</a:t>
            </a:r>
            <a:endParaRPr kumimoji="0" lang="pt-BR" sz="1200" b="0" i="0" u="none" strike="noStrike" kern="1200" cap="none" spc="0" normalizeH="0" baseline="0" noProof="0" dirty="0" smtClean="0">
              <a:ln>
                <a:noFill/>
              </a:ln>
              <a:solidFill>
                <a:schemeClr val="tx1">
                  <a:tint val="75000"/>
                </a:schemeClr>
              </a:solidFill>
              <a:effectLst/>
              <a:uLnTx/>
              <a:uFillTx/>
              <a:latin typeface="+mn-lt"/>
              <a:ea typeface="+mn-ea"/>
              <a:cs typeface="+mn-cs"/>
            </a:endParaRPr>
          </a:p>
        </p:txBody>
      </p:sp>
      <p:sp>
        <p:nvSpPr>
          <p:cNvPr id="9" name="Espaço Reservado para Número de Slide 5"/>
          <p:cNvSpPr txBox="1">
            <a:spLocks/>
          </p:cNvSpPr>
          <p:nvPr userDrawn="1"/>
        </p:nvSpPr>
        <p:spPr>
          <a:xfrm>
            <a:off x="6553200" y="6356350"/>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fld id="{3EE07A59-8135-4AF6-BC6D-A6E10271A740}" type="slidenum">
              <a:rPr kumimoji="0" lang="pt-BR"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‹nº›</a:t>
            </a:fld>
            <a:endParaRPr kumimoji="0" lang="pt-BR"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pic>
        <p:nvPicPr>
          <p:cNvPr id="10" name="Imagem 9" descr="logo_sus1.jpg"/>
          <p:cNvPicPr>
            <a:picLocks noChangeAspect="1"/>
          </p:cNvPicPr>
          <p:nvPr userDrawn="1"/>
        </p:nvPicPr>
        <p:blipFill>
          <a:blip r:embed="rId2" cstate="print"/>
          <a:stretch>
            <a:fillRect/>
          </a:stretch>
        </p:blipFill>
        <p:spPr>
          <a:xfrm>
            <a:off x="7858148" y="6286520"/>
            <a:ext cx="825701" cy="428628"/>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smtClean="0"/>
              <a:t>Clique para editar os estilos do texto mestre</a:t>
            </a:r>
          </a:p>
        </p:txBody>
      </p:sp>
      <p:sp>
        <p:nvSpPr>
          <p:cNvPr id="4" name="Espaço Reservado para Data 3"/>
          <p:cNvSpPr>
            <a:spLocks noGrp="1"/>
          </p:cNvSpPr>
          <p:nvPr>
            <p:ph type="dt" sz="half" idx="10"/>
          </p:nvPr>
        </p:nvSpPr>
        <p:spPr/>
        <p:txBody>
          <a:bodyPr/>
          <a:lstStyle/>
          <a:p>
            <a:r>
              <a:rPr lang="pt-BR" smtClean="0"/>
              <a:t>21/12/2011</a:t>
            </a:r>
            <a:endParaRPr lang="pt-BR" dirty="0"/>
          </a:p>
        </p:txBody>
      </p:sp>
      <p:sp>
        <p:nvSpPr>
          <p:cNvPr id="5" name="Espaço Reservado para Rodapé 4"/>
          <p:cNvSpPr>
            <a:spLocks noGrp="1"/>
          </p:cNvSpPr>
          <p:nvPr>
            <p:ph type="ftr" sz="quarter" idx="11"/>
          </p:nvPr>
        </p:nvSpPr>
        <p:spPr/>
        <p:txBody>
          <a:bodyPr/>
          <a:lstStyle/>
          <a:p>
            <a:r>
              <a:rPr lang="pt-BR" smtClean="0"/>
              <a:t>Coordenação Geral de Economia da Saúde/DESID/SE/MS</a:t>
            </a:r>
            <a:endParaRPr lang="pt-BR"/>
          </a:p>
        </p:txBody>
      </p:sp>
      <p:sp>
        <p:nvSpPr>
          <p:cNvPr id="6" name="Espaço Reservado para Número de Slide 5"/>
          <p:cNvSpPr>
            <a:spLocks noGrp="1"/>
          </p:cNvSpPr>
          <p:nvPr>
            <p:ph type="sldNum" sz="quarter" idx="12"/>
          </p:nvPr>
        </p:nvSpPr>
        <p:spPr/>
        <p:txBody>
          <a:bodyPr/>
          <a:lstStyle/>
          <a:p>
            <a:fld id="{3EE07A59-8135-4AF6-BC6D-A6E10271A740}" type="slidenum">
              <a:rPr lang="pt-BR" smtClean="0"/>
              <a:pPr/>
              <a:t>‹nº›</a:t>
            </a:fld>
            <a:endParaRPr lang="pt-BR"/>
          </a:p>
        </p:txBody>
      </p:sp>
      <p:sp>
        <p:nvSpPr>
          <p:cNvPr id="8" name="Espaço Reservado para Rodapé 4"/>
          <p:cNvSpPr txBox="1">
            <a:spLocks/>
          </p:cNvSpPr>
          <p:nvPr userDrawn="1"/>
        </p:nvSpPr>
        <p:spPr>
          <a:xfrm>
            <a:off x="3124200" y="6356350"/>
            <a:ext cx="2895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200" b="0" i="0" u="none" strike="noStrike" kern="1200" cap="none" spc="0" normalizeH="0" baseline="0" noProof="0" smtClean="0">
                <a:ln>
                  <a:noFill/>
                </a:ln>
                <a:solidFill>
                  <a:schemeClr val="tx1">
                    <a:tint val="75000"/>
                  </a:schemeClr>
                </a:solidFill>
                <a:effectLst/>
                <a:uLnTx/>
                <a:uFillTx/>
                <a:latin typeface="+mn-lt"/>
                <a:ea typeface="+mn-ea"/>
                <a:cs typeface="+mn-cs"/>
              </a:rPr>
              <a:t>Coordenação Geral de Economia da Saúde/DESID/SE/MS</a:t>
            </a:r>
            <a:endParaRPr kumimoji="0" lang="pt-BR" sz="1200" b="0" i="0" u="none" strike="noStrike" kern="1200" cap="none" spc="0" normalizeH="0" baseline="0" noProof="0" dirty="0" smtClean="0">
              <a:ln>
                <a:noFill/>
              </a:ln>
              <a:solidFill>
                <a:schemeClr val="tx1">
                  <a:tint val="75000"/>
                </a:schemeClr>
              </a:solidFill>
              <a:effectLst/>
              <a:uLnTx/>
              <a:uFillTx/>
              <a:latin typeface="+mn-lt"/>
              <a:ea typeface="+mn-ea"/>
              <a:cs typeface="+mn-cs"/>
            </a:endParaRPr>
          </a:p>
        </p:txBody>
      </p:sp>
      <p:sp>
        <p:nvSpPr>
          <p:cNvPr id="9" name="Espaço Reservado para Número de Slide 5"/>
          <p:cNvSpPr txBox="1">
            <a:spLocks/>
          </p:cNvSpPr>
          <p:nvPr userDrawn="1"/>
        </p:nvSpPr>
        <p:spPr>
          <a:xfrm>
            <a:off x="6553200" y="6356350"/>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fld id="{3EE07A59-8135-4AF6-BC6D-A6E10271A740}" type="slidenum">
              <a:rPr kumimoji="0" lang="pt-BR"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‹nº›</a:t>
            </a:fld>
            <a:endParaRPr kumimoji="0" lang="pt-BR"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pic>
        <p:nvPicPr>
          <p:cNvPr id="10" name="Imagem 9" descr="logo_sus1.jpg"/>
          <p:cNvPicPr>
            <a:picLocks noChangeAspect="1"/>
          </p:cNvPicPr>
          <p:nvPr userDrawn="1"/>
        </p:nvPicPr>
        <p:blipFill>
          <a:blip r:embed="rId2" cstate="print"/>
          <a:stretch>
            <a:fillRect/>
          </a:stretch>
        </p:blipFill>
        <p:spPr>
          <a:xfrm>
            <a:off x="7858148" y="6286520"/>
            <a:ext cx="825701" cy="42862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Data 4"/>
          <p:cNvSpPr>
            <a:spLocks noGrp="1"/>
          </p:cNvSpPr>
          <p:nvPr>
            <p:ph type="dt" sz="half" idx="10"/>
          </p:nvPr>
        </p:nvSpPr>
        <p:spPr/>
        <p:txBody>
          <a:bodyPr/>
          <a:lstStyle/>
          <a:p>
            <a:r>
              <a:rPr lang="pt-BR" smtClean="0"/>
              <a:t>21/12/2011</a:t>
            </a:r>
            <a:endParaRPr lang="pt-BR" dirty="0"/>
          </a:p>
        </p:txBody>
      </p:sp>
      <p:sp>
        <p:nvSpPr>
          <p:cNvPr id="6" name="Espaço Reservado para Rodapé 5"/>
          <p:cNvSpPr>
            <a:spLocks noGrp="1"/>
          </p:cNvSpPr>
          <p:nvPr>
            <p:ph type="ftr" sz="quarter" idx="11"/>
          </p:nvPr>
        </p:nvSpPr>
        <p:spPr/>
        <p:txBody>
          <a:bodyPr/>
          <a:lstStyle/>
          <a:p>
            <a:r>
              <a:rPr lang="pt-BR" smtClean="0"/>
              <a:t>Coordenação Geral de Economia da Saúde/DESID/SE/MS</a:t>
            </a:r>
            <a:endParaRPr lang="pt-BR"/>
          </a:p>
        </p:txBody>
      </p:sp>
      <p:sp>
        <p:nvSpPr>
          <p:cNvPr id="7" name="Espaço Reservado para Número de Slide 6"/>
          <p:cNvSpPr>
            <a:spLocks noGrp="1"/>
          </p:cNvSpPr>
          <p:nvPr>
            <p:ph type="sldNum" sz="quarter" idx="12"/>
          </p:nvPr>
        </p:nvSpPr>
        <p:spPr/>
        <p:txBody>
          <a:bodyPr/>
          <a:lstStyle/>
          <a:p>
            <a:fld id="{3EE07A59-8135-4AF6-BC6D-A6E10271A740}" type="slidenum">
              <a:rPr lang="pt-BR" smtClean="0"/>
              <a:pPr/>
              <a:t>‹nº›</a:t>
            </a:fld>
            <a:endParaRPr lang="pt-BR"/>
          </a:p>
        </p:txBody>
      </p:sp>
      <p:sp>
        <p:nvSpPr>
          <p:cNvPr id="9" name="Espaço Reservado para Rodapé 4"/>
          <p:cNvSpPr txBox="1">
            <a:spLocks/>
          </p:cNvSpPr>
          <p:nvPr userDrawn="1"/>
        </p:nvSpPr>
        <p:spPr>
          <a:xfrm>
            <a:off x="3124200" y="6356350"/>
            <a:ext cx="2895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200" b="0" i="0" u="none" strike="noStrike" kern="1200" cap="none" spc="0" normalizeH="0" baseline="0" noProof="0" smtClean="0">
                <a:ln>
                  <a:noFill/>
                </a:ln>
                <a:solidFill>
                  <a:schemeClr val="tx1">
                    <a:tint val="75000"/>
                  </a:schemeClr>
                </a:solidFill>
                <a:effectLst/>
                <a:uLnTx/>
                <a:uFillTx/>
                <a:latin typeface="+mn-lt"/>
                <a:ea typeface="+mn-ea"/>
                <a:cs typeface="+mn-cs"/>
              </a:rPr>
              <a:t>Coordenação Geral de Economia da Saúde/DESID/SE/MS</a:t>
            </a:r>
            <a:endParaRPr kumimoji="0" lang="pt-BR" sz="1200" b="0" i="0" u="none" strike="noStrike" kern="1200" cap="none" spc="0" normalizeH="0" baseline="0" noProof="0" dirty="0" smtClean="0">
              <a:ln>
                <a:noFill/>
              </a:ln>
              <a:solidFill>
                <a:schemeClr val="tx1">
                  <a:tint val="75000"/>
                </a:schemeClr>
              </a:solidFill>
              <a:effectLst/>
              <a:uLnTx/>
              <a:uFillTx/>
              <a:latin typeface="+mn-lt"/>
              <a:ea typeface="+mn-ea"/>
              <a:cs typeface="+mn-cs"/>
            </a:endParaRPr>
          </a:p>
        </p:txBody>
      </p:sp>
      <p:sp>
        <p:nvSpPr>
          <p:cNvPr id="10" name="Espaço Reservado para Número de Slide 5"/>
          <p:cNvSpPr txBox="1">
            <a:spLocks/>
          </p:cNvSpPr>
          <p:nvPr userDrawn="1"/>
        </p:nvSpPr>
        <p:spPr>
          <a:xfrm>
            <a:off x="6553200" y="6356350"/>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fld id="{3EE07A59-8135-4AF6-BC6D-A6E10271A740}" type="slidenum">
              <a:rPr kumimoji="0" lang="pt-BR"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‹nº›</a:t>
            </a:fld>
            <a:endParaRPr kumimoji="0" lang="pt-BR"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pic>
        <p:nvPicPr>
          <p:cNvPr id="11" name="Imagem 10" descr="logo_sus1.jpg"/>
          <p:cNvPicPr>
            <a:picLocks noChangeAspect="1"/>
          </p:cNvPicPr>
          <p:nvPr userDrawn="1"/>
        </p:nvPicPr>
        <p:blipFill>
          <a:blip r:embed="rId2" cstate="print"/>
          <a:stretch>
            <a:fillRect/>
          </a:stretch>
        </p:blipFill>
        <p:spPr>
          <a:xfrm>
            <a:off x="7858148" y="6286520"/>
            <a:ext cx="825701" cy="428628"/>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4" name="Espaço Reservado para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6" name="Espaço Reservado para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7" name="Espaço Reservado para Data 6"/>
          <p:cNvSpPr>
            <a:spLocks noGrp="1"/>
          </p:cNvSpPr>
          <p:nvPr>
            <p:ph type="dt" sz="half" idx="10"/>
          </p:nvPr>
        </p:nvSpPr>
        <p:spPr/>
        <p:txBody>
          <a:bodyPr/>
          <a:lstStyle/>
          <a:p>
            <a:r>
              <a:rPr lang="pt-BR" smtClean="0"/>
              <a:t>21/12/2011</a:t>
            </a:r>
            <a:endParaRPr lang="pt-BR" dirty="0"/>
          </a:p>
        </p:txBody>
      </p:sp>
      <p:sp>
        <p:nvSpPr>
          <p:cNvPr id="8" name="Espaço Reservado para Rodapé 7"/>
          <p:cNvSpPr>
            <a:spLocks noGrp="1"/>
          </p:cNvSpPr>
          <p:nvPr>
            <p:ph type="ftr" sz="quarter" idx="11"/>
          </p:nvPr>
        </p:nvSpPr>
        <p:spPr/>
        <p:txBody>
          <a:bodyPr/>
          <a:lstStyle/>
          <a:p>
            <a:r>
              <a:rPr lang="pt-BR" smtClean="0"/>
              <a:t>Coordenação Geral de Economia da Saúde/DESID/SE/MS</a:t>
            </a:r>
            <a:endParaRPr lang="pt-BR"/>
          </a:p>
        </p:txBody>
      </p:sp>
      <p:sp>
        <p:nvSpPr>
          <p:cNvPr id="9" name="Espaço Reservado para Número de Slide 8"/>
          <p:cNvSpPr>
            <a:spLocks noGrp="1"/>
          </p:cNvSpPr>
          <p:nvPr>
            <p:ph type="sldNum" sz="quarter" idx="12"/>
          </p:nvPr>
        </p:nvSpPr>
        <p:spPr/>
        <p:txBody>
          <a:bodyPr/>
          <a:lstStyle/>
          <a:p>
            <a:fld id="{3EE07A59-8135-4AF6-BC6D-A6E10271A740}" type="slidenum">
              <a:rPr lang="pt-BR" smtClean="0"/>
              <a:pPr/>
              <a:t>‹nº›</a:t>
            </a:fld>
            <a:endParaRPr lang="pt-BR"/>
          </a:p>
        </p:txBody>
      </p:sp>
      <p:sp>
        <p:nvSpPr>
          <p:cNvPr id="11" name="Espaço Reservado para Rodapé 4"/>
          <p:cNvSpPr txBox="1">
            <a:spLocks/>
          </p:cNvSpPr>
          <p:nvPr userDrawn="1"/>
        </p:nvSpPr>
        <p:spPr>
          <a:xfrm>
            <a:off x="3124200" y="6356350"/>
            <a:ext cx="2895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200" b="0" i="0" u="none" strike="noStrike" kern="1200" cap="none" spc="0" normalizeH="0" baseline="0" noProof="0" smtClean="0">
                <a:ln>
                  <a:noFill/>
                </a:ln>
                <a:solidFill>
                  <a:schemeClr val="tx1">
                    <a:tint val="75000"/>
                  </a:schemeClr>
                </a:solidFill>
                <a:effectLst/>
                <a:uLnTx/>
                <a:uFillTx/>
                <a:latin typeface="+mn-lt"/>
                <a:ea typeface="+mn-ea"/>
                <a:cs typeface="+mn-cs"/>
              </a:rPr>
              <a:t>Coordenação Geral de Economia da Saúde/DESID/SE/MS</a:t>
            </a:r>
            <a:endParaRPr kumimoji="0" lang="pt-BR" sz="1200" b="0" i="0" u="none" strike="noStrike" kern="1200" cap="none" spc="0" normalizeH="0" baseline="0" noProof="0" dirty="0" smtClean="0">
              <a:ln>
                <a:noFill/>
              </a:ln>
              <a:solidFill>
                <a:schemeClr val="tx1">
                  <a:tint val="75000"/>
                </a:schemeClr>
              </a:solidFill>
              <a:effectLst/>
              <a:uLnTx/>
              <a:uFillTx/>
              <a:latin typeface="+mn-lt"/>
              <a:ea typeface="+mn-ea"/>
              <a:cs typeface="+mn-cs"/>
            </a:endParaRPr>
          </a:p>
        </p:txBody>
      </p:sp>
      <p:sp>
        <p:nvSpPr>
          <p:cNvPr id="12" name="Espaço Reservado para Número de Slide 5"/>
          <p:cNvSpPr txBox="1">
            <a:spLocks/>
          </p:cNvSpPr>
          <p:nvPr userDrawn="1"/>
        </p:nvSpPr>
        <p:spPr>
          <a:xfrm>
            <a:off x="6553200" y="6356350"/>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fld id="{3EE07A59-8135-4AF6-BC6D-A6E10271A740}" type="slidenum">
              <a:rPr kumimoji="0" lang="pt-BR"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‹nº›</a:t>
            </a:fld>
            <a:endParaRPr kumimoji="0" lang="pt-BR"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pic>
        <p:nvPicPr>
          <p:cNvPr id="13" name="Imagem 12" descr="logo_sus1.jpg"/>
          <p:cNvPicPr>
            <a:picLocks noChangeAspect="1"/>
          </p:cNvPicPr>
          <p:nvPr userDrawn="1"/>
        </p:nvPicPr>
        <p:blipFill>
          <a:blip r:embed="rId2" cstate="print"/>
          <a:stretch>
            <a:fillRect/>
          </a:stretch>
        </p:blipFill>
        <p:spPr>
          <a:xfrm>
            <a:off x="7858148" y="6286520"/>
            <a:ext cx="825701" cy="428628"/>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Data 2"/>
          <p:cNvSpPr>
            <a:spLocks noGrp="1"/>
          </p:cNvSpPr>
          <p:nvPr>
            <p:ph type="dt" sz="half" idx="10"/>
          </p:nvPr>
        </p:nvSpPr>
        <p:spPr/>
        <p:txBody>
          <a:bodyPr/>
          <a:lstStyle/>
          <a:p>
            <a:r>
              <a:rPr lang="pt-BR" smtClean="0"/>
              <a:t>21/12/2011</a:t>
            </a:r>
            <a:endParaRPr lang="pt-BR" dirty="0"/>
          </a:p>
        </p:txBody>
      </p:sp>
      <p:sp>
        <p:nvSpPr>
          <p:cNvPr id="4" name="Espaço Reservado para Rodapé 3"/>
          <p:cNvSpPr>
            <a:spLocks noGrp="1"/>
          </p:cNvSpPr>
          <p:nvPr>
            <p:ph type="ftr" sz="quarter" idx="11"/>
          </p:nvPr>
        </p:nvSpPr>
        <p:spPr/>
        <p:txBody>
          <a:bodyPr/>
          <a:lstStyle/>
          <a:p>
            <a:r>
              <a:rPr lang="pt-BR" smtClean="0"/>
              <a:t>Coordenação Geral de Economia da Saúde/DESID/SE/MS</a:t>
            </a:r>
            <a:endParaRPr lang="pt-BR"/>
          </a:p>
        </p:txBody>
      </p:sp>
      <p:sp>
        <p:nvSpPr>
          <p:cNvPr id="5" name="Espaço Reservado para Número de Slide 4"/>
          <p:cNvSpPr>
            <a:spLocks noGrp="1"/>
          </p:cNvSpPr>
          <p:nvPr>
            <p:ph type="sldNum" sz="quarter" idx="12"/>
          </p:nvPr>
        </p:nvSpPr>
        <p:spPr/>
        <p:txBody>
          <a:bodyPr/>
          <a:lstStyle/>
          <a:p>
            <a:fld id="{3EE07A59-8135-4AF6-BC6D-A6E10271A740}" type="slidenum">
              <a:rPr lang="pt-BR" smtClean="0"/>
              <a:pPr/>
              <a:t>‹nº›</a:t>
            </a:fld>
            <a:endParaRPr lang="pt-BR"/>
          </a:p>
        </p:txBody>
      </p:sp>
      <p:sp>
        <p:nvSpPr>
          <p:cNvPr id="7" name="Espaço Reservado para Rodapé 4"/>
          <p:cNvSpPr txBox="1">
            <a:spLocks/>
          </p:cNvSpPr>
          <p:nvPr userDrawn="1"/>
        </p:nvSpPr>
        <p:spPr>
          <a:xfrm>
            <a:off x="3124200" y="6356350"/>
            <a:ext cx="2895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200" b="0" i="0" u="none" strike="noStrike" kern="1200" cap="none" spc="0" normalizeH="0" baseline="0" noProof="0" smtClean="0">
                <a:ln>
                  <a:noFill/>
                </a:ln>
                <a:solidFill>
                  <a:schemeClr val="tx1">
                    <a:tint val="75000"/>
                  </a:schemeClr>
                </a:solidFill>
                <a:effectLst/>
                <a:uLnTx/>
                <a:uFillTx/>
                <a:latin typeface="+mn-lt"/>
                <a:ea typeface="+mn-ea"/>
                <a:cs typeface="+mn-cs"/>
              </a:rPr>
              <a:t>Coordenação Geral de Economia da Saúde/DESID/SE/MS</a:t>
            </a:r>
            <a:endParaRPr kumimoji="0" lang="pt-BR" sz="1200" b="0" i="0" u="none" strike="noStrike" kern="1200" cap="none" spc="0" normalizeH="0" baseline="0" noProof="0" dirty="0" smtClean="0">
              <a:ln>
                <a:noFill/>
              </a:ln>
              <a:solidFill>
                <a:schemeClr val="tx1">
                  <a:tint val="75000"/>
                </a:schemeClr>
              </a:solidFill>
              <a:effectLst/>
              <a:uLnTx/>
              <a:uFillTx/>
              <a:latin typeface="+mn-lt"/>
              <a:ea typeface="+mn-ea"/>
              <a:cs typeface="+mn-cs"/>
            </a:endParaRPr>
          </a:p>
        </p:txBody>
      </p:sp>
      <p:sp>
        <p:nvSpPr>
          <p:cNvPr id="8" name="Espaço Reservado para Número de Slide 5"/>
          <p:cNvSpPr txBox="1">
            <a:spLocks/>
          </p:cNvSpPr>
          <p:nvPr userDrawn="1"/>
        </p:nvSpPr>
        <p:spPr>
          <a:xfrm>
            <a:off x="6553200" y="6356350"/>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fld id="{3EE07A59-8135-4AF6-BC6D-A6E10271A740}" type="slidenum">
              <a:rPr kumimoji="0" lang="pt-BR"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‹nº›</a:t>
            </a:fld>
            <a:endParaRPr kumimoji="0" lang="pt-BR"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pic>
        <p:nvPicPr>
          <p:cNvPr id="9" name="Imagem 8" descr="logo_sus1.jpg"/>
          <p:cNvPicPr>
            <a:picLocks noChangeAspect="1"/>
          </p:cNvPicPr>
          <p:nvPr userDrawn="1"/>
        </p:nvPicPr>
        <p:blipFill>
          <a:blip r:embed="rId2" cstate="print"/>
          <a:stretch>
            <a:fillRect/>
          </a:stretch>
        </p:blipFill>
        <p:spPr>
          <a:xfrm>
            <a:off x="7858148" y="6286520"/>
            <a:ext cx="825701" cy="428628"/>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r>
              <a:rPr lang="pt-BR" smtClean="0"/>
              <a:t>21/12/2011</a:t>
            </a:r>
            <a:endParaRPr lang="pt-BR" dirty="0"/>
          </a:p>
        </p:txBody>
      </p:sp>
      <p:sp>
        <p:nvSpPr>
          <p:cNvPr id="3" name="Espaço Reservado para Rodapé 2"/>
          <p:cNvSpPr>
            <a:spLocks noGrp="1"/>
          </p:cNvSpPr>
          <p:nvPr>
            <p:ph type="ftr" sz="quarter" idx="11"/>
          </p:nvPr>
        </p:nvSpPr>
        <p:spPr/>
        <p:txBody>
          <a:bodyPr/>
          <a:lstStyle/>
          <a:p>
            <a:r>
              <a:rPr lang="pt-BR" smtClean="0"/>
              <a:t>Coordenação Geral de Economia da Saúde/DESID/SE/MS</a:t>
            </a:r>
            <a:endParaRPr lang="pt-BR"/>
          </a:p>
        </p:txBody>
      </p:sp>
      <p:sp>
        <p:nvSpPr>
          <p:cNvPr id="4" name="Espaço Reservado para Número de Slide 3"/>
          <p:cNvSpPr>
            <a:spLocks noGrp="1"/>
          </p:cNvSpPr>
          <p:nvPr>
            <p:ph type="sldNum" sz="quarter" idx="12"/>
          </p:nvPr>
        </p:nvSpPr>
        <p:spPr/>
        <p:txBody>
          <a:bodyPr/>
          <a:lstStyle/>
          <a:p>
            <a:fld id="{3EE07A59-8135-4AF6-BC6D-A6E10271A740}" type="slidenum">
              <a:rPr lang="pt-BR" smtClean="0"/>
              <a:pPr/>
              <a:t>‹nº›</a:t>
            </a:fld>
            <a:endParaRPr lang="pt-BR"/>
          </a:p>
        </p:txBody>
      </p:sp>
      <p:sp>
        <p:nvSpPr>
          <p:cNvPr id="6" name="Espaço Reservado para Rodapé 4"/>
          <p:cNvSpPr txBox="1">
            <a:spLocks/>
          </p:cNvSpPr>
          <p:nvPr userDrawn="1"/>
        </p:nvSpPr>
        <p:spPr>
          <a:xfrm>
            <a:off x="3124200" y="6356350"/>
            <a:ext cx="2895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200" b="0" i="0" u="none" strike="noStrike" kern="1200" cap="none" spc="0" normalizeH="0" baseline="0" noProof="0" smtClean="0">
                <a:ln>
                  <a:noFill/>
                </a:ln>
                <a:solidFill>
                  <a:schemeClr val="tx1">
                    <a:tint val="75000"/>
                  </a:schemeClr>
                </a:solidFill>
                <a:effectLst/>
                <a:uLnTx/>
                <a:uFillTx/>
                <a:latin typeface="+mn-lt"/>
                <a:ea typeface="+mn-ea"/>
                <a:cs typeface="+mn-cs"/>
              </a:rPr>
              <a:t>Coordenação Geral de Economia da Saúde/DESID/SE/MS</a:t>
            </a:r>
            <a:endParaRPr kumimoji="0" lang="pt-BR" sz="1200" b="0" i="0" u="none" strike="noStrike" kern="1200" cap="none" spc="0" normalizeH="0" baseline="0" noProof="0" dirty="0" smtClean="0">
              <a:ln>
                <a:noFill/>
              </a:ln>
              <a:solidFill>
                <a:schemeClr val="tx1">
                  <a:tint val="75000"/>
                </a:schemeClr>
              </a:solidFill>
              <a:effectLst/>
              <a:uLnTx/>
              <a:uFillTx/>
              <a:latin typeface="+mn-lt"/>
              <a:ea typeface="+mn-ea"/>
              <a:cs typeface="+mn-cs"/>
            </a:endParaRPr>
          </a:p>
        </p:txBody>
      </p:sp>
      <p:sp>
        <p:nvSpPr>
          <p:cNvPr id="7" name="Espaço Reservado para Número de Slide 5"/>
          <p:cNvSpPr txBox="1">
            <a:spLocks/>
          </p:cNvSpPr>
          <p:nvPr userDrawn="1"/>
        </p:nvSpPr>
        <p:spPr>
          <a:xfrm>
            <a:off x="6553200" y="6356350"/>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fld id="{3EE07A59-8135-4AF6-BC6D-A6E10271A740}" type="slidenum">
              <a:rPr kumimoji="0" lang="pt-BR"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‹nº›</a:t>
            </a:fld>
            <a:endParaRPr kumimoji="0" lang="pt-BR"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pic>
        <p:nvPicPr>
          <p:cNvPr id="8" name="Imagem 7" descr="logo_sus1.jpg"/>
          <p:cNvPicPr>
            <a:picLocks noChangeAspect="1"/>
          </p:cNvPicPr>
          <p:nvPr userDrawn="1"/>
        </p:nvPicPr>
        <p:blipFill>
          <a:blip r:embed="rId2" cstate="print"/>
          <a:stretch>
            <a:fillRect/>
          </a:stretch>
        </p:blipFill>
        <p:spPr>
          <a:xfrm>
            <a:off x="7858148" y="6286520"/>
            <a:ext cx="825701" cy="428628"/>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BR" smtClean="0"/>
              <a:t>Clique para editar o estilo do título mestre</a:t>
            </a:r>
            <a:endParaRPr lang="pt-BR"/>
          </a:p>
        </p:txBody>
      </p:sp>
      <p:sp>
        <p:nvSpPr>
          <p:cNvPr id="3" name="Espaço Reservado para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Espaço Reservado para Data 4"/>
          <p:cNvSpPr>
            <a:spLocks noGrp="1"/>
          </p:cNvSpPr>
          <p:nvPr>
            <p:ph type="dt" sz="half" idx="10"/>
          </p:nvPr>
        </p:nvSpPr>
        <p:spPr/>
        <p:txBody>
          <a:bodyPr/>
          <a:lstStyle/>
          <a:p>
            <a:r>
              <a:rPr lang="pt-BR" smtClean="0"/>
              <a:t>21/12/2011</a:t>
            </a:r>
            <a:endParaRPr lang="pt-BR" dirty="0"/>
          </a:p>
        </p:txBody>
      </p:sp>
      <p:sp>
        <p:nvSpPr>
          <p:cNvPr id="6" name="Espaço Reservado para Rodapé 5"/>
          <p:cNvSpPr>
            <a:spLocks noGrp="1"/>
          </p:cNvSpPr>
          <p:nvPr>
            <p:ph type="ftr" sz="quarter" idx="11"/>
          </p:nvPr>
        </p:nvSpPr>
        <p:spPr/>
        <p:txBody>
          <a:bodyPr/>
          <a:lstStyle/>
          <a:p>
            <a:r>
              <a:rPr lang="pt-BR" smtClean="0"/>
              <a:t>Coordenação Geral de Economia da Saúde/DESID/SE/MS</a:t>
            </a:r>
            <a:endParaRPr lang="pt-BR"/>
          </a:p>
        </p:txBody>
      </p:sp>
      <p:sp>
        <p:nvSpPr>
          <p:cNvPr id="7" name="Espaço Reservado para Número de Slide 6"/>
          <p:cNvSpPr>
            <a:spLocks noGrp="1"/>
          </p:cNvSpPr>
          <p:nvPr>
            <p:ph type="sldNum" sz="quarter" idx="12"/>
          </p:nvPr>
        </p:nvSpPr>
        <p:spPr/>
        <p:txBody>
          <a:bodyPr/>
          <a:lstStyle/>
          <a:p>
            <a:fld id="{3EE07A59-8135-4AF6-BC6D-A6E10271A740}" type="slidenum">
              <a:rPr lang="pt-BR" smtClean="0"/>
              <a:pPr/>
              <a:t>‹nº›</a:t>
            </a:fld>
            <a:endParaRPr lang="pt-BR"/>
          </a:p>
        </p:txBody>
      </p:sp>
      <p:sp>
        <p:nvSpPr>
          <p:cNvPr id="9" name="Espaço Reservado para Rodapé 4"/>
          <p:cNvSpPr txBox="1">
            <a:spLocks/>
          </p:cNvSpPr>
          <p:nvPr userDrawn="1"/>
        </p:nvSpPr>
        <p:spPr>
          <a:xfrm>
            <a:off x="3124200" y="6356350"/>
            <a:ext cx="2895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200" b="0" i="0" u="none" strike="noStrike" kern="1200" cap="none" spc="0" normalizeH="0" baseline="0" noProof="0" smtClean="0">
                <a:ln>
                  <a:noFill/>
                </a:ln>
                <a:solidFill>
                  <a:schemeClr val="tx1">
                    <a:tint val="75000"/>
                  </a:schemeClr>
                </a:solidFill>
                <a:effectLst/>
                <a:uLnTx/>
                <a:uFillTx/>
                <a:latin typeface="+mn-lt"/>
                <a:ea typeface="+mn-ea"/>
                <a:cs typeface="+mn-cs"/>
              </a:rPr>
              <a:t>Coordenação Geral de Economia da Saúde/DESID/SE/MS</a:t>
            </a:r>
            <a:endParaRPr kumimoji="0" lang="pt-BR" sz="1200" b="0" i="0" u="none" strike="noStrike" kern="1200" cap="none" spc="0" normalizeH="0" baseline="0" noProof="0" dirty="0" smtClean="0">
              <a:ln>
                <a:noFill/>
              </a:ln>
              <a:solidFill>
                <a:schemeClr val="tx1">
                  <a:tint val="75000"/>
                </a:schemeClr>
              </a:solidFill>
              <a:effectLst/>
              <a:uLnTx/>
              <a:uFillTx/>
              <a:latin typeface="+mn-lt"/>
              <a:ea typeface="+mn-ea"/>
              <a:cs typeface="+mn-cs"/>
            </a:endParaRPr>
          </a:p>
        </p:txBody>
      </p:sp>
      <p:sp>
        <p:nvSpPr>
          <p:cNvPr id="10" name="Espaço Reservado para Número de Slide 5"/>
          <p:cNvSpPr txBox="1">
            <a:spLocks/>
          </p:cNvSpPr>
          <p:nvPr userDrawn="1"/>
        </p:nvSpPr>
        <p:spPr>
          <a:xfrm>
            <a:off x="6553200" y="6356350"/>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fld id="{3EE07A59-8135-4AF6-BC6D-A6E10271A740}" type="slidenum">
              <a:rPr kumimoji="0" lang="pt-BR"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‹nº›</a:t>
            </a:fld>
            <a:endParaRPr kumimoji="0" lang="pt-BR"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pic>
        <p:nvPicPr>
          <p:cNvPr id="11" name="Imagem 10" descr="logo_sus1.jpg"/>
          <p:cNvPicPr>
            <a:picLocks noChangeAspect="1"/>
          </p:cNvPicPr>
          <p:nvPr userDrawn="1"/>
        </p:nvPicPr>
        <p:blipFill>
          <a:blip r:embed="rId2" cstate="print"/>
          <a:stretch>
            <a:fillRect/>
          </a:stretch>
        </p:blipFill>
        <p:spPr>
          <a:xfrm>
            <a:off x="7858148" y="6286520"/>
            <a:ext cx="825701" cy="428628"/>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BR" smtClean="0"/>
              <a:t>Clique para editar o estilo do título mestre</a:t>
            </a:r>
            <a:endParaRPr lang="pt-BR"/>
          </a:p>
        </p:txBody>
      </p:sp>
      <p:sp>
        <p:nvSpPr>
          <p:cNvPr id="3" name="Espaço Reservado para Imagem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Espaço Reservado para Data 4"/>
          <p:cNvSpPr>
            <a:spLocks noGrp="1"/>
          </p:cNvSpPr>
          <p:nvPr>
            <p:ph type="dt" sz="half" idx="10"/>
          </p:nvPr>
        </p:nvSpPr>
        <p:spPr/>
        <p:txBody>
          <a:bodyPr/>
          <a:lstStyle/>
          <a:p>
            <a:r>
              <a:rPr lang="pt-BR" smtClean="0"/>
              <a:t>21/12/2011</a:t>
            </a:r>
            <a:endParaRPr lang="pt-BR" dirty="0"/>
          </a:p>
        </p:txBody>
      </p:sp>
      <p:sp>
        <p:nvSpPr>
          <p:cNvPr id="6" name="Espaço Reservado para Rodapé 5"/>
          <p:cNvSpPr>
            <a:spLocks noGrp="1"/>
          </p:cNvSpPr>
          <p:nvPr>
            <p:ph type="ftr" sz="quarter" idx="11"/>
          </p:nvPr>
        </p:nvSpPr>
        <p:spPr/>
        <p:txBody>
          <a:bodyPr/>
          <a:lstStyle/>
          <a:p>
            <a:r>
              <a:rPr lang="pt-BR" smtClean="0"/>
              <a:t>Coordenação Geral de Economia da Saúde/DESID/SE/MS</a:t>
            </a:r>
            <a:endParaRPr lang="pt-BR"/>
          </a:p>
        </p:txBody>
      </p:sp>
      <p:sp>
        <p:nvSpPr>
          <p:cNvPr id="7" name="Espaço Reservado para Número de Slide 6"/>
          <p:cNvSpPr>
            <a:spLocks noGrp="1"/>
          </p:cNvSpPr>
          <p:nvPr>
            <p:ph type="sldNum" sz="quarter" idx="12"/>
          </p:nvPr>
        </p:nvSpPr>
        <p:spPr/>
        <p:txBody>
          <a:bodyPr/>
          <a:lstStyle/>
          <a:p>
            <a:fld id="{3EE07A59-8135-4AF6-BC6D-A6E10271A740}" type="slidenum">
              <a:rPr lang="pt-BR" smtClean="0"/>
              <a:pPr/>
              <a:t>‹nº›</a:t>
            </a:fld>
            <a:endParaRPr lang="pt-BR"/>
          </a:p>
        </p:txBody>
      </p:sp>
      <p:sp>
        <p:nvSpPr>
          <p:cNvPr id="9" name="Espaço Reservado para Rodapé 4"/>
          <p:cNvSpPr txBox="1">
            <a:spLocks/>
          </p:cNvSpPr>
          <p:nvPr userDrawn="1"/>
        </p:nvSpPr>
        <p:spPr>
          <a:xfrm>
            <a:off x="3124200" y="6356350"/>
            <a:ext cx="28956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200" b="0" i="0" u="none" strike="noStrike" kern="1200" cap="none" spc="0" normalizeH="0" baseline="0" noProof="0" smtClean="0">
                <a:ln>
                  <a:noFill/>
                </a:ln>
                <a:solidFill>
                  <a:schemeClr val="tx1">
                    <a:tint val="75000"/>
                  </a:schemeClr>
                </a:solidFill>
                <a:effectLst/>
                <a:uLnTx/>
                <a:uFillTx/>
                <a:latin typeface="+mn-lt"/>
                <a:ea typeface="+mn-ea"/>
                <a:cs typeface="+mn-cs"/>
              </a:rPr>
              <a:t>Coordenação Geral de Economia da Saúde/DESID/SE/MS</a:t>
            </a:r>
            <a:endParaRPr kumimoji="0" lang="pt-BR" sz="1200" b="0" i="0" u="none" strike="noStrike" kern="1200" cap="none" spc="0" normalizeH="0" baseline="0" noProof="0" dirty="0" smtClean="0">
              <a:ln>
                <a:noFill/>
              </a:ln>
              <a:solidFill>
                <a:schemeClr val="tx1">
                  <a:tint val="75000"/>
                </a:schemeClr>
              </a:solidFill>
              <a:effectLst/>
              <a:uLnTx/>
              <a:uFillTx/>
              <a:latin typeface="+mn-lt"/>
              <a:ea typeface="+mn-ea"/>
              <a:cs typeface="+mn-cs"/>
            </a:endParaRPr>
          </a:p>
        </p:txBody>
      </p:sp>
      <p:sp>
        <p:nvSpPr>
          <p:cNvPr id="10" name="Espaço Reservado para Número de Slide 5"/>
          <p:cNvSpPr txBox="1">
            <a:spLocks/>
          </p:cNvSpPr>
          <p:nvPr userDrawn="1"/>
        </p:nvSpPr>
        <p:spPr>
          <a:xfrm>
            <a:off x="6553200" y="6356350"/>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fld id="{3EE07A59-8135-4AF6-BC6D-A6E10271A740}" type="slidenum">
              <a:rPr kumimoji="0" lang="pt-BR"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‹nº›</a:t>
            </a:fld>
            <a:endParaRPr kumimoji="0" lang="pt-BR"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pic>
        <p:nvPicPr>
          <p:cNvPr id="11" name="Imagem 10" descr="logo_sus1.jpg"/>
          <p:cNvPicPr>
            <a:picLocks noChangeAspect="1"/>
          </p:cNvPicPr>
          <p:nvPr userDrawn="1"/>
        </p:nvPicPr>
        <p:blipFill>
          <a:blip r:embed="rId2" cstate="print"/>
          <a:stretch>
            <a:fillRect/>
          </a:stretch>
        </p:blipFill>
        <p:spPr>
          <a:xfrm>
            <a:off x="7858148" y="6286520"/>
            <a:ext cx="825701" cy="428628"/>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6000"/>
            <a:lum/>
          </a:blip>
          <a:srcRect/>
          <a:tile tx="0" ty="0" sx="100000" sy="100000" flip="none" algn="tl"/>
        </a:blipFill>
        <a:effectLst/>
      </p:bgPr>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pt-BR" smtClean="0"/>
              <a:t>21/12/2011</a:t>
            </a:r>
            <a:endParaRPr lang="pt-BR" dirty="0"/>
          </a:p>
        </p:txBody>
      </p:sp>
      <p:sp>
        <p:nvSpPr>
          <p:cNvPr id="5" name="Espaço Reservado para Rodapé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pt-BR" smtClean="0"/>
              <a:t>Coordenação Geral de Economia da Saúde/DESID/SE/MS</a:t>
            </a:r>
            <a:endParaRPr lang="pt-BR"/>
          </a:p>
        </p:txBody>
      </p:sp>
      <p:sp>
        <p:nvSpPr>
          <p:cNvPr id="6" name="Espaço Reservado para Número de Slid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E07A59-8135-4AF6-BC6D-A6E10271A740}" type="slidenum">
              <a:rPr lang="pt-BR" smtClean="0"/>
              <a:pPr/>
              <a:t>‹nº›</a:t>
            </a:fld>
            <a:endParaRPr lang="pt-B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1000108"/>
            <a:ext cx="7772400" cy="2600343"/>
          </a:xfrm>
        </p:spPr>
        <p:txBody>
          <a:bodyPr>
            <a:normAutofit fontScale="90000"/>
          </a:bodyPr>
          <a:lstStyle/>
          <a:p>
            <a:r>
              <a:rPr lang="pt-BR" b="1" dirty="0" smtClean="0">
                <a:solidFill>
                  <a:srgbClr val="002060"/>
                </a:solidFill>
              </a:rPr>
              <a:t>Fortalecimento da articulação entre os Núcleos de Economia da Saúde – NES e os Núcleos Estaduais de Apoio ao SIOPS – NEASIOPS </a:t>
            </a:r>
            <a:endParaRPr lang="pt-BR" dirty="0"/>
          </a:p>
        </p:txBody>
      </p:sp>
      <p:sp>
        <p:nvSpPr>
          <p:cNvPr id="3" name="Subtítulo 2"/>
          <p:cNvSpPr>
            <a:spLocks noGrp="1"/>
          </p:cNvSpPr>
          <p:nvPr>
            <p:ph type="subTitle" idx="1"/>
          </p:nvPr>
        </p:nvSpPr>
        <p:spPr>
          <a:xfrm>
            <a:off x="571472" y="3886200"/>
            <a:ext cx="7715304" cy="1328750"/>
          </a:xfrm>
        </p:spPr>
        <p:txBody>
          <a:bodyPr>
            <a:normAutofit/>
          </a:bodyPr>
          <a:lstStyle/>
          <a:p>
            <a:r>
              <a:rPr lang="pt-BR" sz="2400" b="1" dirty="0" smtClean="0">
                <a:solidFill>
                  <a:schemeClr val="accent1">
                    <a:lumMod val="75000"/>
                  </a:schemeClr>
                </a:solidFill>
              </a:rPr>
              <a:t>Fabiola Sulpino Vieira</a:t>
            </a:r>
          </a:p>
          <a:p>
            <a:r>
              <a:rPr lang="pt-BR" sz="2400" b="1" dirty="0" smtClean="0">
                <a:solidFill>
                  <a:schemeClr val="accent1">
                    <a:lumMod val="75000"/>
                  </a:schemeClr>
                </a:solidFill>
              </a:rPr>
              <a:t>21/12/2011</a:t>
            </a:r>
            <a:endParaRPr lang="pt-BR" sz="2400" b="1" dirty="0">
              <a:solidFill>
                <a:schemeClr val="accent1">
                  <a:lumMod val="75000"/>
                </a:schemeClr>
              </a:solidFill>
            </a:endParaRPr>
          </a:p>
        </p:txBody>
      </p:sp>
      <p:sp>
        <p:nvSpPr>
          <p:cNvPr id="4" name="Espaço Reservado para Data 3"/>
          <p:cNvSpPr>
            <a:spLocks noGrp="1"/>
          </p:cNvSpPr>
          <p:nvPr>
            <p:ph type="dt" sz="half" idx="10"/>
          </p:nvPr>
        </p:nvSpPr>
        <p:spPr/>
        <p:txBody>
          <a:bodyPr/>
          <a:lstStyle/>
          <a:p>
            <a:r>
              <a:rPr lang="pt-BR" smtClean="0"/>
              <a:t>21/12/2011</a:t>
            </a:r>
            <a:endParaRPr lang="pt-B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142852"/>
            <a:ext cx="8229600" cy="1071570"/>
          </a:xfrm>
        </p:spPr>
        <p:txBody>
          <a:bodyPr>
            <a:normAutofit fontScale="90000"/>
          </a:bodyPr>
          <a:lstStyle/>
          <a:p>
            <a:r>
              <a:rPr lang="pt-BR" b="1" dirty="0" smtClean="0">
                <a:solidFill>
                  <a:srgbClr val="0070C0"/>
                </a:solidFill>
              </a:rPr>
              <a:t>Vantagens da articulação entre NES e NEASIOPS</a:t>
            </a:r>
            <a:endParaRPr lang="pt-BR" b="1" dirty="0">
              <a:solidFill>
                <a:srgbClr val="0070C0"/>
              </a:solidFill>
            </a:endParaRPr>
          </a:p>
        </p:txBody>
      </p:sp>
      <p:sp>
        <p:nvSpPr>
          <p:cNvPr id="3" name="Espaço Reservado para Conteúdo 2"/>
          <p:cNvSpPr>
            <a:spLocks noGrp="1"/>
          </p:cNvSpPr>
          <p:nvPr>
            <p:ph idx="1"/>
          </p:nvPr>
        </p:nvSpPr>
        <p:spPr>
          <a:xfrm>
            <a:off x="457200" y="1500174"/>
            <a:ext cx="8229600" cy="4929222"/>
          </a:xfrm>
        </p:spPr>
        <p:txBody>
          <a:bodyPr>
            <a:normAutofit fontScale="92500" lnSpcReduction="20000"/>
          </a:bodyPr>
          <a:lstStyle/>
          <a:p>
            <a:r>
              <a:rPr lang="pt-BR" dirty="0" smtClean="0"/>
              <a:t>Otimização dos recursos – espaço, equipamentos</a:t>
            </a:r>
          </a:p>
          <a:p>
            <a:r>
              <a:rPr lang="pt-BR" dirty="0" smtClean="0"/>
              <a:t>Maior facilidade para a canalização de recursos externos (advindos por exemplo do Ministério da Saúde)</a:t>
            </a:r>
          </a:p>
          <a:p>
            <a:r>
              <a:rPr lang="pt-BR" dirty="0" smtClean="0"/>
              <a:t>Fortalecimento institucional (exemplo recente do Ministério da Saúde)</a:t>
            </a:r>
          </a:p>
          <a:p>
            <a:r>
              <a:rPr lang="pt-BR" dirty="0" smtClean="0"/>
              <a:t>Ampliação da capacidade de elaboração de estudos sobre financiamento e do espaço para discussão das questões relacionadas</a:t>
            </a:r>
          </a:p>
          <a:p>
            <a:r>
              <a:rPr lang="pt-BR" dirty="0" smtClean="0"/>
              <a:t>Aproximação e/ou unificação de estruturas que trabalham o tema Economia da Saúde</a:t>
            </a:r>
            <a:endParaRPr lang="pt-BR" dirty="0"/>
          </a:p>
        </p:txBody>
      </p:sp>
      <p:sp>
        <p:nvSpPr>
          <p:cNvPr id="4" name="Espaço Reservado para Data 3"/>
          <p:cNvSpPr>
            <a:spLocks noGrp="1"/>
          </p:cNvSpPr>
          <p:nvPr>
            <p:ph type="dt" sz="half" idx="10"/>
          </p:nvPr>
        </p:nvSpPr>
        <p:spPr/>
        <p:txBody>
          <a:bodyPr/>
          <a:lstStyle/>
          <a:p>
            <a:r>
              <a:rPr lang="pt-BR" smtClean="0"/>
              <a:t>21/12/2011</a:t>
            </a:r>
            <a:endParaRPr lang="pt-B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796908"/>
          </a:xfrm>
        </p:spPr>
        <p:txBody>
          <a:bodyPr/>
          <a:lstStyle/>
          <a:p>
            <a:r>
              <a:rPr lang="pt-BR" b="1" dirty="0" smtClean="0">
                <a:solidFill>
                  <a:srgbClr val="0070C0"/>
                </a:solidFill>
              </a:rPr>
              <a:t>Desafios</a:t>
            </a:r>
            <a:endParaRPr lang="pt-BR" b="1" dirty="0">
              <a:solidFill>
                <a:srgbClr val="0070C0"/>
              </a:solidFill>
            </a:endParaRPr>
          </a:p>
        </p:txBody>
      </p:sp>
      <p:sp>
        <p:nvSpPr>
          <p:cNvPr id="3" name="Espaço Reservado para Conteúdo 2"/>
          <p:cNvSpPr>
            <a:spLocks noGrp="1"/>
          </p:cNvSpPr>
          <p:nvPr>
            <p:ph idx="1"/>
          </p:nvPr>
        </p:nvSpPr>
        <p:spPr>
          <a:xfrm>
            <a:off x="457200" y="1285860"/>
            <a:ext cx="8229600" cy="4840303"/>
          </a:xfrm>
        </p:spPr>
        <p:txBody>
          <a:bodyPr/>
          <a:lstStyle/>
          <a:p>
            <a:r>
              <a:rPr lang="pt-BR" dirty="0" smtClean="0"/>
              <a:t>Avançar na realização de análises de balanços dos municípios</a:t>
            </a:r>
          </a:p>
          <a:p>
            <a:r>
              <a:rPr lang="pt-BR" dirty="0" smtClean="0"/>
              <a:t>Elaborar estudos sobre o financiamento do SUS em âmbito nacional e local</a:t>
            </a:r>
          </a:p>
          <a:p>
            <a:r>
              <a:rPr lang="pt-BR" dirty="0" smtClean="0"/>
              <a:t>Fortalecer a Economia da Saúde enquanto área da Secretaria de Estado da Saúde</a:t>
            </a:r>
          </a:p>
          <a:p>
            <a:r>
              <a:rPr lang="pt-BR" dirty="0" smtClean="0"/>
              <a:t>Ampliar a aplicação de ferramentas e do conhecimento em Economia da Saúde na tomada de decisão</a:t>
            </a:r>
          </a:p>
          <a:p>
            <a:endParaRPr lang="pt-BR" dirty="0"/>
          </a:p>
        </p:txBody>
      </p:sp>
      <p:sp>
        <p:nvSpPr>
          <p:cNvPr id="4" name="Espaço Reservado para Data 3"/>
          <p:cNvSpPr>
            <a:spLocks noGrp="1"/>
          </p:cNvSpPr>
          <p:nvPr>
            <p:ph type="dt" sz="half" idx="10"/>
          </p:nvPr>
        </p:nvSpPr>
        <p:spPr/>
        <p:txBody>
          <a:bodyPr/>
          <a:lstStyle/>
          <a:p>
            <a:r>
              <a:rPr lang="pt-BR" smtClean="0"/>
              <a:t>21/12/2011</a:t>
            </a:r>
            <a:endParaRPr lang="pt-B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357166"/>
            <a:ext cx="8229600" cy="5857916"/>
          </a:xfrm>
        </p:spPr>
        <p:txBody>
          <a:bodyPr>
            <a:normAutofit lnSpcReduction="10000"/>
          </a:bodyPr>
          <a:lstStyle/>
          <a:p>
            <a:r>
              <a:rPr lang="pt-BR" dirty="0" smtClean="0"/>
              <a:t>Publicação recente da Organização </a:t>
            </a:r>
            <a:r>
              <a:rPr lang="pt-BR" dirty="0" smtClean="0"/>
              <a:t>Pan-Americana </a:t>
            </a:r>
            <a:r>
              <a:rPr lang="pt-BR" dirty="0" smtClean="0"/>
              <a:t>de Saúde, denominada </a:t>
            </a:r>
            <a:r>
              <a:rPr lang="pt-BR" i="1" dirty="0" smtClean="0"/>
              <a:t>Financiamento dos Sistemas de Saúde – O caminho para a cobertura universal, </a:t>
            </a:r>
            <a:r>
              <a:rPr lang="pt-BR" dirty="0" smtClean="0"/>
              <a:t>considera que existem três grandes problemas que limitam a cobertura universal aos sistemas de saúde: </a:t>
            </a:r>
            <a:endParaRPr lang="pt-BR" dirty="0" smtClean="0"/>
          </a:p>
          <a:p>
            <a:pPr lvl="1"/>
            <a:r>
              <a:rPr lang="pt-BR" dirty="0" smtClean="0"/>
              <a:t>a </a:t>
            </a:r>
            <a:r>
              <a:rPr lang="pt-BR" dirty="0" smtClean="0"/>
              <a:t>disponibilidade de recursos financeiros para </a:t>
            </a:r>
            <a:r>
              <a:rPr lang="pt-BR" dirty="0" smtClean="0"/>
              <a:t>financiá-lo </a:t>
            </a:r>
          </a:p>
          <a:p>
            <a:pPr lvl="1"/>
            <a:r>
              <a:rPr lang="pt-BR" dirty="0" smtClean="0"/>
              <a:t>a </a:t>
            </a:r>
            <a:r>
              <a:rPr lang="pt-BR" dirty="0" smtClean="0"/>
              <a:t>dependência de pagamentos diretos pelos </a:t>
            </a:r>
            <a:r>
              <a:rPr lang="pt-BR" dirty="0" smtClean="0"/>
              <a:t>cidadãos e</a:t>
            </a:r>
          </a:p>
          <a:p>
            <a:pPr lvl="1"/>
            <a:r>
              <a:rPr lang="pt-BR" dirty="0" smtClean="0"/>
              <a:t>o </a:t>
            </a:r>
            <a:r>
              <a:rPr lang="pt-BR" dirty="0" smtClean="0"/>
              <a:t>uso ineficiente e desigual de </a:t>
            </a:r>
            <a:r>
              <a:rPr lang="pt-BR" dirty="0" smtClean="0"/>
              <a:t>recursos</a:t>
            </a:r>
            <a:endParaRPr lang="pt-BR" dirty="0" smtClean="0"/>
          </a:p>
        </p:txBody>
      </p:sp>
      <p:sp>
        <p:nvSpPr>
          <p:cNvPr id="4" name="Espaço Reservado para Data 3"/>
          <p:cNvSpPr>
            <a:spLocks noGrp="1"/>
          </p:cNvSpPr>
          <p:nvPr>
            <p:ph type="dt" sz="half" idx="10"/>
          </p:nvPr>
        </p:nvSpPr>
        <p:spPr/>
        <p:txBody>
          <a:bodyPr/>
          <a:lstStyle/>
          <a:p>
            <a:r>
              <a:rPr lang="pt-BR" smtClean="0"/>
              <a:t>21/12/2011</a:t>
            </a:r>
            <a:endParaRPr lang="pt-B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785794"/>
            <a:ext cx="8229600" cy="5340369"/>
          </a:xfrm>
        </p:spPr>
        <p:txBody>
          <a:bodyPr/>
          <a:lstStyle/>
          <a:p>
            <a:pPr algn="ctr">
              <a:buNone/>
            </a:pPr>
            <a:r>
              <a:rPr lang="pt-BR" dirty="0" smtClean="0"/>
              <a:t>	</a:t>
            </a:r>
          </a:p>
          <a:p>
            <a:pPr algn="ctr">
              <a:buNone/>
            </a:pPr>
            <a:endParaRPr lang="pt-BR" dirty="0" smtClean="0"/>
          </a:p>
          <a:p>
            <a:pPr algn="ctr">
              <a:buNone/>
            </a:pPr>
            <a:r>
              <a:rPr lang="pt-BR" dirty="0" smtClean="0"/>
              <a:t>Os NES e NEASIOPS têm muito a contribuir com esta discussão!</a:t>
            </a:r>
          </a:p>
          <a:p>
            <a:pPr algn="ctr">
              <a:buNone/>
            </a:pPr>
            <a:r>
              <a:rPr lang="pt-BR" dirty="0" smtClean="0"/>
              <a:t>	</a:t>
            </a:r>
            <a:r>
              <a:rPr lang="pt-BR" dirty="0" smtClean="0"/>
              <a:t>Vamos produzir, trabalhar juntos e ajudar a consolidar o nosso SUS por meio da Economia da Saúde.</a:t>
            </a:r>
            <a:endParaRPr lang="pt-BR" dirty="0"/>
          </a:p>
        </p:txBody>
      </p:sp>
      <p:sp>
        <p:nvSpPr>
          <p:cNvPr id="4" name="Espaço Reservado para Data 3"/>
          <p:cNvSpPr>
            <a:spLocks noGrp="1"/>
          </p:cNvSpPr>
          <p:nvPr>
            <p:ph type="dt" sz="half" idx="10"/>
          </p:nvPr>
        </p:nvSpPr>
        <p:spPr/>
        <p:txBody>
          <a:bodyPr/>
          <a:lstStyle/>
          <a:p>
            <a:r>
              <a:rPr lang="pt-BR" smtClean="0"/>
              <a:t>21/12/2011</a:t>
            </a:r>
            <a:endParaRPr lang="pt-B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r>
              <a:rPr lang="pt-BR" smtClean="0"/>
              <a:t>21/12/2011</a:t>
            </a:r>
            <a:endParaRPr lang="pt-BR" dirty="0"/>
          </a:p>
        </p:txBody>
      </p:sp>
      <p:sp>
        <p:nvSpPr>
          <p:cNvPr id="5" name="Rectangle 2"/>
          <p:cNvSpPr txBox="1">
            <a:spLocks noChangeArrowheads="1"/>
          </p:cNvSpPr>
          <p:nvPr/>
        </p:nvSpPr>
        <p:spPr bwMode="auto">
          <a:xfrm>
            <a:off x="457200" y="274638"/>
            <a:ext cx="8229600" cy="11430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4400" b="1" i="0" u="none" strike="noStrike" kern="1200" cap="none" spc="0" normalizeH="0" baseline="0" noProof="0" dirty="0" smtClean="0">
                <a:ln>
                  <a:noFill/>
                </a:ln>
                <a:solidFill>
                  <a:srgbClr val="0070C0"/>
                </a:solidFill>
                <a:effectLst/>
                <a:uLnTx/>
                <a:uFillTx/>
                <a:latin typeface="Arial" pitchFamily="34" charset="0"/>
                <a:ea typeface="+mj-ea"/>
                <a:cs typeface="Arial" pitchFamily="34" charset="0"/>
              </a:rPr>
              <a:t>O que é Economia da Saúde?</a:t>
            </a:r>
            <a:endParaRPr kumimoji="0" lang="pt-BR" sz="4400" b="1" i="0" u="none" strike="noStrike" kern="1200" cap="none" spc="0" normalizeH="0" baseline="0" noProof="0" dirty="0">
              <a:ln>
                <a:noFill/>
              </a:ln>
              <a:solidFill>
                <a:srgbClr val="0070C0"/>
              </a:solidFill>
              <a:effectLst/>
              <a:uLnTx/>
              <a:uFillTx/>
              <a:latin typeface="Arial" pitchFamily="34" charset="0"/>
              <a:ea typeface="+mj-ea"/>
              <a:cs typeface="Arial" pitchFamily="34" charset="0"/>
            </a:endParaRPr>
          </a:p>
        </p:txBody>
      </p:sp>
      <p:sp>
        <p:nvSpPr>
          <p:cNvPr id="6" name="Rectangle 3"/>
          <p:cNvSpPr txBox="1">
            <a:spLocks noChangeArrowheads="1"/>
          </p:cNvSpPr>
          <p:nvPr/>
        </p:nvSpPr>
        <p:spPr bwMode="auto">
          <a:xfrm>
            <a:off x="428596" y="1500174"/>
            <a:ext cx="8229600" cy="4043378"/>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342900" marR="0" lvl="0" indent="-342900" algn="ctr" defTabSz="914400" rtl="0" eaLnBrk="1" fontAlgn="auto" latinLnBrk="0" hangingPunct="1">
              <a:lnSpc>
                <a:spcPct val="100000"/>
              </a:lnSpc>
              <a:spcBef>
                <a:spcPct val="20000"/>
              </a:spcBef>
              <a:spcAft>
                <a:spcPts val="0"/>
              </a:spcAft>
              <a:buClrTx/>
              <a:buSzTx/>
              <a:buFont typeface="Wingdings" pitchFamily="2" charset="2"/>
              <a:buNone/>
              <a:tabLst/>
              <a:defRPr/>
            </a:pPr>
            <a:r>
              <a:rPr kumimoji="0" lang="pt-BR" sz="3200" b="0" u="none" strike="noStrike" kern="1200" cap="none" spc="0" normalizeH="0" baseline="0" noProof="0" dirty="0" smtClean="0">
                <a:ln>
                  <a:noFill/>
                </a:ln>
                <a:solidFill>
                  <a:schemeClr val="tx1"/>
                </a:solidFill>
                <a:effectLst/>
                <a:uLnTx/>
                <a:uFillTx/>
                <a:latin typeface="Arial" pitchFamily="34" charset="0"/>
                <a:cs typeface="Arial" pitchFamily="34" charset="0"/>
              </a:rPr>
              <a:t>“É o ramo do conhecimento que tem por objetivo a otimização das ações de saúde, ou seja, o estudo das condições ótimas de distribuição dos recursos disponíveis para assegurar à população a melhor assistência à saúde e o melhor estado de saúde possível, tendo em conta meios e recursos limitados”.</a:t>
            </a:r>
          </a:p>
          <a:p>
            <a:pPr marL="342900" marR="0" lvl="0" indent="-342900" algn="ctr" defTabSz="914400" rtl="0" eaLnBrk="1" fontAlgn="auto" latinLnBrk="0" hangingPunct="1">
              <a:lnSpc>
                <a:spcPct val="100000"/>
              </a:lnSpc>
              <a:spcBef>
                <a:spcPct val="20000"/>
              </a:spcBef>
              <a:spcAft>
                <a:spcPts val="0"/>
              </a:spcAft>
              <a:buClrTx/>
              <a:buSzTx/>
              <a:buFont typeface="Wingdings" pitchFamily="2" charset="2"/>
              <a:buNone/>
              <a:tabLst/>
              <a:defRPr/>
            </a:pPr>
            <a:endParaRPr kumimoji="0" lang="pt-BR" sz="3200" b="0" u="none" strike="noStrike" kern="1200" cap="none" spc="0" normalizeH="0" baseline="0" noProof="0" dirty="0">
              <a:ln>
                <a:noFill/>
              </a:ln>
              <a:solidFill>
                <a:schemeClr val="tx1"/>
              </a:solidFill>
              <a:effectLst/>
              <a:uLnTx/>
              <a:uFillTx/>
              <a:latin typeface="Arial" pitchFamily="34" charset="0"/>
              <a:cs typeface="Arial" pitchFamily="34" charset="0"/>
            </a:endParaRPr>
          </a:p>
        </p:txBody>
      </p:sp>
      <p:sp>
        <p:nvSpPr>
          <p:cNvPr id="7" name="Text Box 4"/>
          <p:cNvSpPr txBox="1">
            <a:spLocks noChangeArrowheads="1"/>
          </p:cNvSpPr>
          <p:nvPr/>
        </p:nvSpPr>
        <p:spPr bwMode="auto">
          <a:xfrm>
            <a:off x="539750" y="5734050"/>
            <a:ext cx="8280400" cy="581025"/>
          </a:xfrm>
          <a:prstGeom prst="rect">
            <a:avLst/>
          </a:prstGeom>
          <a:noFill/>
          <a:ln w="9525">
            <a:noFill/>
            <a:miter lim="800000"/>
            <a:headEnd/>
            <a:tailEnd/>
          </a:ln>
          <a:effectLst/>
        </p:spPr>
        <p:txBody>
          <a:bodyPr>
            <a:spAutoFit/>
          </a:bodyPr>
          <a:lstStyle/>
          <a:p>
            <a:pPr>
              <a:spcBef>
                <a:spcPct val="50000"/>
              </a:spcBef>
            </a:pPr>
            <a:r>
              <a:rPr lang="pt-BR" sz="1600">
                <a:latin typeface="Arial" pitchFamily="34" charset="0"/>
                <a:cs typeface="Arial" pitchFamily="34" charset="0"/>
              </a:rPr>
              <a:t>Del Nero CR. O que é economia da saúde. In: Piola SF, Vianna SM (orgs). Economia da saúde: conceitos e contribuição para a gestão em saúde. Brasília: Ipea, 2002.</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r>
              <a:rPr lang="pt-BR" smtClean="0"/>
              <a:t>21/12/2011</a:t>
            </a:r>
            <a:endParaRPr lang="pt-BR" dirty="0"/>
          </a:p>
        </p:txBody>
      </p:sp>
      <p:pic>
        <p:nvPicPr>
          <p:cNvPr id="5" name="Imagem 4"/>
          <p:cNvPicPr>
            <a:picLocks noChangeAspect="1"/>
          </p:cNvPicPr>
          <p:nvPr/>
        </p:nvPicPr>
        <p:blipFill>
          <a:blip r:embed="rId2"/>
          <a:srcRect/>
          <a:stretch>
            <a:fillRect/>
          </a:stretch>
        </p:blipFill>
        <p:spPr bwMode="auto">
          <a:xfrm>
            <a:off x="502893" y="428604"/>
            <a:ext cx="7998197" cy="5932726"/>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b="1" dirty="0" smtClean="0">
                <a:solidFill>
                  <a:srgbClr val="0070C0"/>
                </a:solidFill>
              </a:rPr>
              <a:t>Núcleos Estaduais de Apoio ao SIOPS – NEASIOPS </a:t>
            </a:r>
            <a:endParaRPr lang="pt-BR" b="1" dirty="0">
              <a:solidFill>
                <a:srgbClr val="0070C0"/>
              </a:solidFill>
            </a:endParaRPr>
          </a:p>
        </p:txBody>
      </p:sp>
      <p:sp>
        <p:nvSpPr>
          <p:cNvPr id="3" name="Espaço Reservado para Conteúdo 2"/>
          <p:cNvSpPr>
            <a:spLocks noGrp="1"/>
          </p:cNvSpPr>
          <p:nvPr>
            <p:ph idx="1"/>
          </p:nvPr>
        </p:nvSpPr>
        <p:spPr>
          <a:xfrm>
            <a:off x="457200" y="1600200"/>
            <a:ext cx="8229600" cy="4686320"/>
          </a:xfrm>
        </p:spPr>
        <p:txBody>
          <a:bodyPr>
            <a:normAutofit fontScale="85000" lnSpcReduction="20000"/>
          </a:bodyPr>
          <a:lstStyle/>
          <a:p>
            <a:r>
              <a:rPr lang="pt-BR" dirty="0" smtClean="0"/>
              <a:t>Os Núcleos Estaduais de Apoio ao SIOPS – NEASIOPS são instâncias de suporte aos Estados e Municípios, principalmente no que concerne à estimulação da adesão dos Municípios na alimentação do SIOPS, proporcionando-lhes o apoio técnico necessário para que transmitam dados por meio do sistema</a:t>
            </a:r>
          </a:p>
          <a:p>
            <a:r>
              <a:rPr lang="pt-BR" dirty="0" smtClean="0"/>
              <a:t>Também trabalham zelando pela qualidade dos dados informados pelos entes no sistema, especialmente no que se refere à </a:t>
            </a:r>
            <a:r>
              <a:rPr lang="pt-BR" dirty="0" smtClean="0"/>
              <a:t>confiabilidade</a:t>
            </a:r>
          </a:p>
          <a:p>
            <a:r>
              <a:rPr lang="pt-BR" dirty="0" smtClean="0"/>
              <a:t>Analisam </a:t>
            </a:r>
            <a:r>
              <a:rPr lang="pt-BR" dirty="0" smtClean="0"/>
              <a:t>as informações geradas pelo SIOPS, subsidiando os processos de planejamento e gestão do SUS no âmbito do Estado e contribuem com o controle social sobre as políticas de financiamento da saúde</a:t>
            </a:r>
          </a:p>
          <a:p>
            <a:endParaRPr lang="pt-BR" dirty="0"/>
          </a:p>
        </p:txBody>
      </p:sp>
      <p:sp>
        <p:nvSpPr>
          <p:cNvPr id="4" name="Espaço Reservado para Data 3"/>
          <p:cNvSpPr>
            <a:spLocks noGrp="1"/>
          </p:cNvSpPr>
          <p:nvPr>
            <p:ph type="dt" sz="half" idx="10"/>
          </p:nvPr>
        </p:nvSpPr>
        <p:spPr/>
        <p:txBody>
          <a:bodyPr/>
          <a:lstStyle/>
          <a:p>
            <a:r>
              <a:rPr lang="pt-BR" smtClean="0"/>
              <a:t>21/12/2011</a:t>
            </a:r>
            <a:endParaRPr lang="pt-B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868346"/>
          </a:xfrm>
        </p:spPr>
        <p:txBody>
          <a:bodyPr/>
          <a:lstStyle/>
          <a:p>
            <a:r>
              <a:rPr lang="pt-BR" b="1" dirty="0" smtClean="0">
                <a:solidFill>
                  <a:srgbClr val="0070C0"/>
                </a:solidFill>
              </a:rPr>
              <a:t>Constituição do NEASIOPS</a:t>
            </a:r>
            <a:endParaRPr lang="pt-BR" b="1" dirty="0">
              <a:solidFill>
                <a:srgbClr val="0070C0"/>
              </a:solidFill>
            </a:endParaRPr>
          </a:p>
        </p:txBody>
      </p:sp>
      <p:sp>
        <p:nvSpPr>
          <p:cNvPr id="3" name="Espaço Reservado para Conteúdo 2"/>
          <p:cNvSpPr>
            <a:spLocks noGrp="1"/>
          </p:cNvSpPr>
          <p:nvPr>
            <p:ph idx="1"/>
          </p:nvPr>
        </p:nvSpPr>
        <p:spPr>
          <a:xfrm>
            <a:off x="457200" y="1285860"/>
            <a:ext cx="8229600" cy="4840303"/>
          </a:xfrm>
        </p:spPr>
        <p:txBody>
          <a:bodyPr>
            <a:normAutofit fontScale="85000" lnSpcReduction="20000"/>
          </a:bodyPr>
          <a:lstStyle/>
          <a:p>
            <a:r>
              <a:rPr lang="pt-BR" dirty="0" smtClean="0"/>
              <a:t>A Portaria Conjunta nº 1.163, de 11 de outubro de 2000 e, posteriormente, a Portaria Interministerial nº 446, de 16 de março de 2004 propõem que os NEASIOPS tenham representações das seguintes instituições: </a:t>
            </a:r>
          </a:p>
          <a:p>
            <a:pPr lvl="1"/>
            <a:r>
              <a:rPr lang="pt-BR" dirty="0" smtClean="0"/>
              <a:t>Secretaria de Estado da Saúde </a:t>
            </a:r>
          </a:p>
          <a:p>
            <a:pPr lvl="1"/>
            <a:r>
              <a:rPr lang="pt-BR" dirty="0" smtClean="0"/>
              <a:t>Secretarias Municipais de Saúde, indicadas pelo Conselho Estadual de Secretários Municipais de Saúde – COSEMS </a:t>
            </a:r>
          </a:p>
          <a:p>
            <a:pPr lvl="1"/>
            <a:r>
              <a:rPr lang="pt-BR" dirty="0" smtClean="0"/>
              <a:t>Associação ou Federação Estadual de Municípios </a:t>
            </a:r>
          </a:p>
          <a:p>
            <a:pPr lvl="1"/>
            <a:r>
              <a:rPr lang="pt-BR" dirty="0" smtClean="0"/>
              <a:t>Ministério Público Estadual </a:t>
            </a:r>
          </a:p>
          <a:p>
            <a:pPr lvl="1"/>
            <a:r>
              <a:rPr lang="pt-BR" dirty="0" smtClean="0"/>
              <a:t>Conselho Estadual de Saúde e  </a:t>
            </a:r>
          </a:p>
          <a:p>
            <a:pPr lvl="1"/>
            <a:r>
              <a:rPr lang="pt-BR" dirty="0" smtClean="0"/>
              <a:t>Departamento de Informática do SUS (DATASUS) do Ministério da Saúde no Estado</a:t>
            </a:r>
          </a:p>
        </p:txBody>
      </p:sp>
      <p:sp>
        <p:nvSpPr>
          <p:cNvPr id="4" name="Espaço Reservado para Data 3"/>
          <p:cNvSpPr>
            <a:spLocks noGrp="1"/>
          </p:cNvSpPr>
          <p:nvPr>
            <p:ph type="dt" sz="half" idx="10"/>
          </p:nvPr>
        </p:nvSpPr>
        <p:spPr/>
        <p:txBody>
          <a:bodyPr/>
          <a:lstStyle/>
          <a:p>
            <a:r>
              <a:rPr lang="pt-BR" smtClean="0"/>
              <a:t>21/12/2011</a:t>
            </a:r>
            <a:endParaRPr lang="pt-B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b="1" dirty="0" smtClean="0">
                <a:solidFill>
                  <a:srgbClr val="0070C0"/>
                </a:solidFill>
              </a:rPr>
              <a:t>Núcleos de Economia da Saúde</a:t>
            </a:r>
            <a:endParaRPr lang="pt-BR" b="1" dirty="0">
              <a:solidFill>
                <a:srgbClr val="0070C0"/>
              </a:solidFill>
            </a:endParaRPr>
          </a:p>
        </p:txBody>
      </p:sp>
      <p:sp>
        <p:nvSpPr>
          <p:cNvPr id="3" name="Espaço Reservado para Conteúdo 2"/>
          <p:cNvSpPr>
            <a:spLocks noGrp="1"/>
          </p:cNvSpPr>
          <p:nvPr>
            <p:ph idx="1"/>
          </p:nvPr>
        </p:nvSpPr>
        <p:spPr/>
        <p:txBody>
          <a:bodyPr/>
          <a:lstStyle/>
          <a:p>
            <a:r>
              <a:rPr lang="pt-BR" dirty="0" smtClean="0"/>
              <a:t>A criação de Núcleos de Economia da Saúde tem sido estimulada pelo Ministério da Saúde desde 2004, sendo apoiado nessa iniciativa por membros da academia, do Conselho Nacional de Secretários de Saúde – CONASS, do Conselho Nacional de Secretarias Municipais de Saúde – CONASEMS e da Associação Brasileira de Economia da Saúde – ABRES à época</a:t>
            </a:r>
            <a:endParaRPr lang="pt-BR" dirty="0"/>
          </a:p>
        </p:txBody>
      </p:sp>
      <p:sp>
        <p:nvSpPr>
          <p:cNvPr id="4" name="Espaço Reservado para Data 3"/>
          <p:cNvSpPr>
            <a:spLocks noGrp="1"/>
          </p:cNvSpPr>
          <p:nvPr>
            <p:ph type="dt" sz="half" idx="10"/>
          </p:nvPr>
        </p:nvSpPr>
        <p:spPr/>
        <p:txBody>
          <a:bodyPr/>
          <a:lstStyle/>
          <a:p>
            <a:r>
              <a:rPr lang="pt-BR" smtClean="0"/>
              <a:t>21/12/2011</a:t>
            </a:r>
            <a:endParaRPr lang="pt-B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p:txBody>
          <a:bodyPr/>
          <a:lstStyle/>
          <a:p>
            <a:r>
              <a:rPr lang="pt-BR" dirty="0" smtClean="0"/>
              <a:t>Preferencialmente, os NES são parte da estrutura organizacional de Secretarias de Estado da Saúde (SES) e sua competência principal consiste em subsidiar as SES no processo de tomada de decisão, tanto pela aplicação do conhecimento em Economia da Saúde quanto pelo uso de suas ferramentas</a:t>
            </a:r>
          </a:p>
        </p:txBody>
      </p:sp>
      <p:sp>
        <p:nvSpPr>
          <p:cNvPr id="4" name="Espaço Reservado para Data 3"/>
          <p:cNvSpPr>
            <a:spLocks noGrp="1"/>
          </p:cNvSpPr>
          <p:nvPr>
            <p:ph type="dt" sz="half" idx="10"/>
          </p:nvPr>
        </p:nvSpPr>
        <p:spPr/>
        <p:txBody>
          <a:bodyPr/>
          <a:lstStyle/>
          <a:p>
            <a:r>
              <a:rPr lang="pt-BR" smtClean="0"/>
              <a:t>21/12/2011</a:t>
            </a:r>
            <a:endParaRPr lang="pt-B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b="1" dirty="0" smtClean="0">
                <a:solidFill>
                  <a:srgbClr val="0070C0"/>
                </a:solidFill>
              </a:rPr>
              <a:t>Recomenda-se que os NES</a:t>
            </a:r>
            <a:endParaRPr lang="pt-BR" b="1" dirty="0">
              <a:solidFill>
                <a:srgbClr val="0070C0"/>
              </a:solidFill>
            </a:endParaRPr>
          </a:p>
        </p:txBody>
      </p:sp>
      <p:sp>
        <p:nvSpPr>
          <p:cNvPr id="3" name="Espaço Reservado para Conteúdo 2"/>
          <p:cNvSpPr>
            <a:spLocks noGrp="1"/>
          </p:cNvSpPr>
          <p:nvPr>
            <p:ph idx="1"/>
          </p:nvPr>
        </p:nvSpPr>
        <p:spPr/>
        <p:txBody>
          <a:bodyPr>
            <a:normAutofit fontScale="85000" lnSpcReduction="20000"/>
          </a:bodyPr>
          <a:lstStyle/>
          <a:p>
            <a:pPr lvl="0"/>
            <a:r>
              <a:rPr lang="pt-BR" dirty="0" smtClean="0"/>
              <a:t>Elaborem e implantem normas e procedimentos para seu funcionamento, objetivando o planejamento e a organização das ações e atividades</a:t>
            </a:r>
          </a:p>
          <a:p>
            <a:pPr lvl="0"/>
            <a:r>
              <a:rPr lang="pt-BR" dirty="0" smtClean="0"/>
              <a:t>Promovam a formação e capacitação de pessoal</a:t>
            </a:r>
          </a:p>
          <a:p>
            <a:pPr lvl="0"/>
            <a:r>
              <a:rPr lang="pt-BR" dirty="0" smtClean="0"/>
              <a:t>Identifiquem demandas de pesquisas em Economia da Saúde, definam critérios de prioridades, apóiem o processo de priorização, encaminhem e monitorem o desenvolvimento dos estudos</a:t>
            </a:r>
          </a:p>
          <a:p>
            <a:pPr lvl="0"/>
            <a:r>
              <a:rPr lang="pt-BR" dirty="0" smtClean="0"/>
              <a:t>Elaborem informes técnico-econômicos para subsidiar a decisão de incorporação e utilização de tecnologias em saúde, por meio de coleta, qualificação e síntese das evidências científicas disponíveis</a:t>
            </a:r>
          </a:p>
          <a:p>
            <a:endParaRPr lang="pt-BR" dirty="0"/>
          </a:p>
        </p:txBody>
      </p:sp>
      <p:sp>
        <p:nvSpPr>
          <p:cNvPr id="4" name="Espaço Reservado para Data 3"/>
          <p:cNvSpPr>
            <a:spLocks noGrp="1"/>
          </p:cNvSpPr>
          <p:nvPr>
            <p:ph type="dt" sz="half" idx="10"/>
          </p:nvPr>
        </p:nvSpPr>
        <p:spPr/>
        <p:txBody>
          <a:bodyPr/>
          <a:lstStyle/>
          <a:p>
            <a:r>
              <a:rPr lang="pt-BR" smtClean="0"/>
              <a:t>21/12/2011</a:t>
            </a:r>
            <a:endParaRPr lang="pt-B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642918"/>
            <a:ext cx="8229600" cy="5483245"/>
          </a:xfrm>
        </p:spPr>
        <p:txBody>
          <a:bodyPr>
            <a:normAutofit fontScale="92500" lnSpcReduction="20000"/>
          </a:bodyPr>
          <a:lstStyle/>
          <a:p>
            <a:pPr lvl="0"/>
            <a:r>
              <a:rPr lang="pt-BR" dirty="0" smtClean="0"/>
              <a:t>Divulguem e disponibilizem os resultados das pesquisas e avaliações, acompanhando o impacto desses estudos</a:t>
            </a:r>
          </a:p>
          <a:p>
            <a:pPr lvl="0"/>
            <a:r>
              <a:rPr lang="pt-BR" dirty="0" smtClean="0"/>
              <a:t>Realizem estudos econômicos para subsidiar as decisões da Secretaria de Estado da Saúde</a:t>
            </a:r>
          </a:p>
          <a:p>
            <a:pPr lvl="0"/>
            <a:r>
              <a:rPr lang="pt-BR" dirty="0" smtClean="0"/>
              <a:t>Alimentem, integrem e articulem os sistemas de informação em Economia da Saúde</a:t>
            </a:r>
          </a:p>
          <a:p>
            <a:pPr lvl="0"/>
            <a:r>
              <a:rPr lang="pt-BR" dirty="0" smtClean="0"/>
              <a:t>Promovam a implantação de redes de cooperação entre serviço e academia de forma a potencializar a aplicação do conhecimento e das ferramentas de Economia da Saúde e</a:t>
            </a:r>
          </a:p>
          <a:p>
            <a:pPr lvl="0"/>
            <a:r>
              <a:rPr lang="pt-BR" dirty="0" smtClean="0"/>
              <a:t>Integrem ativamente a Rede de Economia da Saúde para a Gestão do SUS – REDE ECOS</a:t>
            </a:r>
          </a:p>
          <a:p>
            <a:endParaRPr lang="pt-BR" dirty="0"/>
          </a:p>
        </p:txBody>
      </p:sp>
      <p:sp>
        <p:nvSpPr>
          <p:cNvPr id="4" name="Espaço Reservado para Data 3"/>
          <p:cNvSpPr>
            <a:spLocks noGrp="1"/>
          </p:cNvSpPr>
          <p:nvPr>
            <p:ph type="dt" sz="half" idx="10"/>
          </p:nvPr>
        </p:nvSpPr>
        <p:spPr/>
        <p:txBody>
          <a:bodyPr/>
          <a:lstStyle/>
          <a:p>
            <a:r>
              <a:rPr lang="pt-BR" dirty="0" smtClean="0"/>
              <a:t>21/12/2011</a:t>
            </a:r>
            <a:endParaRPr lang="pt-BR" dirty="0"/>
          </a:p>
        </p:txBody>
      </p:sp>
    </p:spTree>
  </p:cSld>
  <p:clrMapOvr>
    <a:masterClrMapping/>
  </p:clrMapOvr>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916</TotalTime>
  <Words>802</Words>
  <Application>Microsoft Office PowerPoint</Application>
  <PresentationFormat>Apresentação na tela (4:3)</PresentationFormat>
  <Paragraphs>63</Paragraphs>
  <Slides>13</Slides>
  <Notes>0</Notes>
  <HiddenSlides>0</HiddenSlides>
  <MMClips>0</MMClips>
  <ScaleCrop>false</ScaleCrop>
  <HeadingPairs>
    <vt:vector size="4" baseType="variant">
      <vt:variant>
        <vt:lpstr>Tema</vt:lpstr>
      </vt:variant>
      <vt:variant>
        <vt:i4>1</vt:i4>
      </vt:variant>
      <vt:variant>
        <vt:lpstr>Títulos de slides</vt:lpstr>
      </vt:variant>
      <vt:variant>
        <vt:i4>13</vt:i4>
      </vt:variant>
    </vt:vector>
  </HeadingPairs>
  <TitlesOfParts>
    <vt:vector size="14" baseType="lpstr">
      <vt:lpstr>Tema do Office</vt:lpstr>
      <vt:lpstr>Fortalecimento da articulação entre os Núcleos de Economia da Saúde – NES e os Núcleos Estaduais de Apoio ao SIOPS – NEASIOPS </vt:lpstr>
      <vt:lpstr>Slide 2</vt:lpstr>
      <vt:lpstr>Slide 3</vt:lpstr>
      <vt:lpstr>Núcleos Estaduais de Apoio ao SIOPS – NEASIOPS </vt:lpstr>
      <vt:lpstr>Constituição do NEASIOPS</vt:lpstr>
      <vt:lpstr>Núcleos de Economia da Saúde</vt:lpstr>
      <vt:lpstr>Slide 7</vt:lpstr>
      <vt:lpstr>Recomenda-se que os NES</vt:lpstr>
      <vt:lpstr>Slide 9</vt:lpstr>
      <vt:lpstr>Vantagens da articulação entre NES e NEASIOPS</vt:lpstr>
      <vt:lpstr>Desafios</vt:lpstr>
      <vt:lpstr>Slide 12</vt:lpstr>
      <vt:lpstr>Slide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Fabiola Sulpino Vieira</dc:creator>
  <cp:lastModifiedBy>Fabiola Sulpino Vieira</cp:lastModifiedBy>
  <cp:revision>185</cp:revision>
  <dcterms:created xsi:type="dcterms:W3CDTF">2011-12-13T10:19:54Z</dcterms:created>
  <dcterms:modified xsi:type="dcterms:W3CDTF">2011-12-20T15:48:41Z</dcterms:modified>
</cp:coreProperties>
</file>